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0" r:id="rId2"/>
    <p:sldId id="311" r:id="rId3"/>
    <p:sldId id="275" r:id="rId4"/>
    <p:sldId id="276" r:id="rId5"/>
    <p:sldId id="277" r:id="rId6"/>
    <p:sldId id="278" r:id="rId7"/>
    <p:sldId id="279" r:id="rId8"/>
    <p:sldId id="280" r:id="rId9"/>
    <p:sldId id="296" r:id="rId10"/>
    <p:sldId id="297" r:id="rId11"/>
    <p:sldId id="281" r:id="rId12"/>
    <p:sldId id="282" r:id="rId13"/>
    <p:sldId id="283" r:id="rId14"/>
    <p:sldId id="284" r:id="rId15"/>
    <p:sldId id="312" r:id="rId16"/>
    <p:sldId id="301" r:id="rId17"/>
    <p:sldId id="259" r:id="rId18"/>
    <p:sldId id="302" r:id="rId19"/>
    <p:sldId id="303" r:id="rId20"/>
    <p:sldId id="260" r:id="rId21"/>
    <p:sldId id="338" r:id="rId22"/>
    <p:sldId id="304" r:id="rId23"/>
    <p:sldId id="305" r:id="rId24"/>
    <p:sldId id="306" r:id="rId25"/>
    <p:sldId id="307" r:id="rId26"/>
    <p:sldId id="261" r:id="rId27"/>
    <p:sldId id="285" r:id="rId28"/>
    <p:sldId id="286" r:id="rId29"/>
    <p:sldId id="287" r:id="rId30"/>
    <p:sldId id="262" r:id="rId31"/>
    <p:sldId id="288" r:id="rId32"/>
    <p:sldId id="298" r:id="rId33"/>
    <p:sldId id="308" r:id="rId34"/>
    <p:sldId id="309" r:id="rId35"/>
    <p:sldId id="265" r:id="rId36"/>
    <p:sldId id="299" r:id="rId37"/>
    <p:sldId id="266" r:id="rId38"/>
    <p:sldId id="267"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1" d="100"/>
          <a:sy n="91" d="100"/>
        </p:scale>
        <p:origin x="5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37.wmf"/><Relationship Id="rId1" Type="http://schemas.openxmlformats.org/officeDocument/2006/relationships/image" Target="../media/image4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3FD1C3-3DBC-499F-BF58-9BA7E162B02C}"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BAA719-C7EF-439E-98EF-B9A77AD3ADA5}" type="slidenum">
              <a:rPr lang="en-US" smtClean="0"/>
              <a:t>‹#›</a:t>
            </a:fld>
            <a:endParaRPr lang="en-US"/>
          </a:p>
        </p:txBody>
      </p:sp>
    </p:spTree>
    <p:extLst>
      <p:ext uri="{BB962C8B-B14F-4D97-AF65-F5344CB8AC3E}">
        <p14:creationId xmlns:p14="http://schemas.microsoft.com/office/powerpoint/2010/main" val="3830912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3FD1C3-3DBC-499F-BF58-9BA7E162B02C}"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BAA719-C7EF-439E-98EF-B9A77AD3ADA5}" type="slidenum">
              <a:rPr lang="en-US" smtClean="0"/>
              <a:t>‹#›</a:t>
            </a:fld>
            <a:endParaRPr lang="en-US"/>
          </a:p>
        </p:txBody>
      </p:sp>
    </p:spTree>
    <p:extLst>
      <p:ext uri="{BB962C8B-B14F-4D97-AF65-F5344CB8AC3E}">
        <p14:creationId xmlns:p14="http://schemas.microsoft.com/office/powerpoint/2010/main" val="4213722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3FD1C3-3DBC-499F-BF58-9BA7E162B02C}"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BAA719-C7EF-439E-98EF-B9A77AD3ADA5}" type="slidenum">
              <a:rPr lang="en-US" smtClean="0"/>
              <a:t>‹#›</a:t>
            </a:fld>
            <a:endParaRPr lang="en-US"/>
          </a:p>
        </p:txBody>
      </p:sp>
    </p:spTree>
    <p:extLst>
      <p:ext uri="{BB962C8B-B14F-4D97-AF65-F5344CB8AC3E}">
        <p14:creationId xmlns:p14="http://schemas.microsoft.com/office/powerpoint/2010/main" val="1283183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3FD1C3-3DBC-499F-BF58-9BA7E162B02C}"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BAA719-C7EF-439E-98EF-B9A77AD3ADA5}" type="slidenum">
              <a:rPr lang="en-US" smtClean="0"/>
              <a:t>‹#›</a:t>
            </a:fld>
            <a:endParaRPr lang="en-US"/>
          </a:p>
        </p:txBody>
      </p:sp>
    </p:spTree>
    <p:extLst>
      <p:ext uri="{BB962C8B-B14F-4D97-AF65-F5344CB8AC3E}">
        <p14:creationId xmlns:p14="http://schemas.microsoft.com/office/powerpoint/2010/main" val="361329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3FD1C3-3DBC-499F-BF58-9BA7E162B02C}"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BAA719-C7EF-439E-98EF-B9A77AD3ADA5}" type="slidenum">
              <a:rPr lang="en-US" smtClean="0"/>
              <a:t>‹#›</a:t>
            </a:fld>
            <a:endParaRPr lang="en-US"/>
          </a:p>
        </p:txBody>
      </p:sp>
    </p:spTree>
    <p:extLst>
      <p:ext uri="{BB962C8B-B14F-4D97-AF65-F5344CB8AC3E}">
        <p14:creationId xmlns:p14="http://schemas.microsoft.com/office/powerpoint/2010/main" val="3713401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3FD1C3-3DBC-499F-BF58-9BA7E162B02C}" type="datetimeFigureOut">
              <a:rPr lang="en-US" smtClean="0"/>
              <a:t>10/11/2019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BAA719-C7EF-439E-98EF-B9A77AD3ADA5}" type="slidenum">
              <a:rPr lang="en-US" smtClean="0"/>
              <a:t>‹#›</a:t>
            </a:fld>
            <a:endParaRPr lang="en-US"/>
          </a:p>
        </p:txBody>
      </p:sp>
    </p:spTree>
    <p:extLst>
      <p:ext uri="{BB962C8B-B14F-4D97-AF65-F5344CB8AC3E}">
        <p14:creationId xmlns:p14="http://schemas.microsoft.com/office/powerpoint/2010/main" val="744493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3FD1C3-3DBC-499F-BF58-9BA7E162B02C}" type="datetimeFigureOut">
              <a:rPr lang="en-US" smtClean="0"/>
              <a:t>10/11/2019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BAA719-C7EF-439E-98EF-B9A77AD3ADA5}" type="slidenum">
              <a:rPr lang="en-US" smtClean="0"/>
              <a:t>‹#›</a:t>
            </a:fld>
            <a:endParaRPr lang="en-US"/>
          </a:p>
        </p:txBody>
      </p:sp>
    </p:spTree>
    <p:extLst>
      <p:ext uri="{BB962C8B-B14F-4D97-AF65-F5344CB8AC3E}">
        <p14:creationId xmlns:p14="http://schemas.microsoft.com/office/powerpoint/2010/main" val="2900863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3FD1C3-3DBC-499F-BF58-9BA7E162B02C}" type="datetimeFigureOut">
              <a:rPr lang="en-US" smtClean="0"/>
              <a:t>10/11/2019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BAA719-C7EF-439E-98EF-B9A77AD3ADA5}" type="slidenum">
              <a:rPr lang="en-US" smtClean="0"/>
              <a:t>‹#›</a:t>
            </a:fld>
            <a:endParaRPr lang="en-US"/>
          </a:p>
        </p:txBody>
      </p:sp>
    </p:spTree>
    <p:extLst>
      <p:ext uri="{BB962C8B-B14F-4D97-AF65-F5344CB8AC3E}">
        <p14:creationId xmlns:p14="http://schemas.microsoft.com/office/powerpoint/2010/main" val="2529724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FD1C3-3DBC-499F-BF58-9BA7E162B02C}" type="datetimeFigureOut">
              <a:rPr lang="en-US" smtClean="0"/>
              <a:t>10/11/2019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BAA719-C7EF-439E-98EF-B9A77AD3ADA5}" type="slidenum">
              <a:rPr lang="en-US" smtClean="0"/>
              <a:t>‹#›</a:t>
            </a:fld>
            <a:endParaRPr lang="en-US"/>
          </a:p>
        </p:txBody>
      </p:sp>
    </p:spTree>
    <p:extLst>
      <p:ext uri="{BB962C8B-B14F-4D97-AF65-F5344CB8AC3E}">
        <p14:creationId xmlns:p14="http://schemas.microsoft.com/office/powerpoint/2010/main" val="1381251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3FD1C3-3DBC-499F-BF58-9BA7E162B02C}" type="datetimeFigureOut">
              <a:rPr lang="en-US" smtClean="0"/>
              <a:t>10/11/2019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BAA719-C7EF-439E-98EF-B9A77AD3ADA5}" type="slidenum">
              <a:rPr lang="en-US" smtClean="0"/>
              <a:t>‹#›</a:t>
            </a:fld>
            <a:endParaRPr lang="en-US"/>
          </a:p>
        </p:txBody>
      </p:sp>
    </p:spTree>
    <p:extLst>
      <p:ext uri="{BB962C8B-B14F-4D97-AF65-F5344CB8AC3E}">
        <p14:creationId xmlns:p14="http://schemas.microsoft.com/office/powerpoint/2010/main" val="362291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3FD1C3-3DBC-499F-BF58-9BA7E162B02C}" type="datetimeFigureOut">
              <a:rPr lang="en-US" smtClean="0"/>
              <a:t>10/11/2019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BAA719-C7EF-439E-98EF-B9A77AD3ADA5}" type="slidenum">
              <a:rPr lang="en-US" smtClean="0"/>
              <a:t>‹#›</a:t>
            </a:fld>
            <a:endParaRPr lang="en-US"/>
          </a:p>
        </p:txBody>
      </p:sp>
    </p:spTree>
    <p:extLst>
      <p:ext uri="{BB962C8B-B14F-4D97-AF65-F5344CB8AC3E}">
        <p14:creationId xmlns:p14="http://schemas.microsoft.com/office/powerpoint/2010/main" val="2179336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FD1C3-3DBC-499F-BF58-9BA7E162B02C}" type="datetimeFigureOut">
              <a:rPr lang="en-US" smtClean="0"/>
              <a:t>10/11/2019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BAA719-C7EF-439E-98EF-B9A77AD3ADA5}" type="slidenum">
              <a:rPr lang="en-US" smtClean="0"/>
              <a:t>‹#›</a:t>
            </a:fld>
            <a:endParaRPr lang="en-US"/>
          </a:p>
        </p:txBody>
      </p:sp>
    </p:spTree>
    <p:extLst>
      <p:ext uri="{BB962C8B-B14F-4D97-AF65-F5344CB8AC3E}">
        <p14:creationId xmlns:p14="http://schemas.microsoft.com/office/powerpoint/2010/main" val="1441555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9.wmf"/></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4.wmf"/><Relationship Id="rId5" Type="http://schemas.openxmlformats.org/officeDocument/2006/relationships/oleObject" Target="../embeddings/oleObject5.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8.wmf"/><Relationship Id="rId5" Type="http://schemas.openxmlformats.org/officeDocument/2006/relationships/oleObject" Target="../embeddings/oleObject9.bin"/><Relationship Id="rId4" Type="http://schemas.openxmlformats.org/officeDocument/2006/relationships/image" Target="../media/image27.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11.bin"/><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8.wmf"/><Relationship Id="rId5" Type="http://schemas.openxmlformats.org/officeDocument/2006/relationships/oleObject" Target="../embeddings/oleObject12.bin"/><Relationship Id="rId4" Type="http://schemas.openxmlformats.org/officeDocument/2006/relationships/image" Target="../media/image37.wmf"/><Relationship Id="rId9" Type="http://schemas.openxmlformats.org/officeDocument/2006/relationships/image" Target="../media/image39.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2.wmf"/><Relationship Id="rId5" Type="http://schemas.openxmlformats.org/officeDocument/2006/relationships/oleObject" Target="../embeddings/oleObject15.bin"/><Relationship Id="rId4" Type="http://schemas.openxmlformats.org/officeDocument/2006/relationships/image" Target="../media/image41.wmf"/></Relationships>
</file>

<file path=ppt/slides/_rels/slide25.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7.wmf"/><Relationship Id="rId5" Type="http://schemas.openxmlformats.org/officeDocument/2006/relationships/oleObject" Target="../embeddings/oleObject17.bin"/><Relationship Id="rId4" Type="http://schemas.openxmlformats.org/officeDocument/2006/relationships/image" Target="../media/image43.wmf"/></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em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706137" y="218399"/>
            <a:ext cx="8659905" cy="6298602"/>
            <a:chOff x="5740254" y="977772"/>
            <a:chExt cx="8659905" cy="6298602"/>
          </a:xfrm>
        </p:grpSpPr>
        <p:pic>
          <p:nvPicPr>
            <p:cNvPr id="6" name="Picture 2" descr="intro0012"/>
            <p:cNvPicPr>
              <a:picLocks noChangeAspect="1" noChangeArrowheads="1"/>
            </p:cNvPicPr>
            <p:nvPr/>
          </p:nvPicPr>
          <p:blipFill rotWithShape="1">
            <a:blip r:embed="rId2">
              <a:extLst>
                <a:ext uri="{28A0092B-C50C-407E-A947-70E740481C1C}">
                  <a14:useLocalDpi xmlns:a14="http://schemas.microsoft.com/office/drawing/2010/main" val="0"/>
                </a:ext>
              </a:extLst>
            </a:blip>
            <a:srcRect l="2431" t="3683" r="2863" b="4475"/>
            <a:stretch/>
          </p:blipFill>
          <p:spPr bwMode="auto">
            <a:xfrm>
              <a:off x="5740254" y="977772"/>
              <a:ext cx="8659905" cy="629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p:cNvSpPr txBox="1">
              <a:spLocks noChangeArrowheads="1"/>
            </p:cNvSpPr>
            <p:nvPr/>
          </p:nvSpPr>
          <p:spPr bwMode="auto">
            <a:xfrm>
              <a:off x="7732293" y="4709408"/>
              <a:ext cx="50145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800" b="1" dirty="0">
                  <a:solidFill>
                    <a:srgbClr val="FF0000"/>
                  </a:solidFill>
                  <a:latin typeface="Comic Sans MS" panose="030F0702030302020204" pitchFamily="66" charset="0"/>
                </a:rPr>
                <a:t>Evolution of the Technology</a:t>
              </a:r>
            </a:p>
          </p:txBody>
        </p:sp>
      </p:grpSp>
    </p:spTree>
    <p:extLst>
      <p:ext uri="{BB962C8B-B14F-4D97-AF65-F5344CB8AC3E}">
        <p14:creationId xmlns:p14="http://schemas.microsoft.com/office/powerpoint/2010/main" val="3822808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063765" y="102476"/>
            <a:ext cx="7772400" cy="979870"/>
          </a:xfrm>
        </p:spPr>
        <p:txBody>
          <a:bodyPr/>
          <a:lstStyle/>
          <a:p>
            <a:r>
              <a:rPr lang="en-US" altLang="en-US" b="1" dirty="0">
                <a:solidFill>
                  <a:srgbClr val="C00000"/>
                </a:solidFill>
                <a:latin typeface="Comic Sans MS" panose="030F0702030302020204" pitchFamily="66" charset="0"/>
              </a:rPr>
              <a:t>DWDM Components</a:t>
            </a:r>
          </a:p>
        </p:txBody>
      </p:sp>
      <p:sp>
        <p:nvSpPr>
          <p:cNvPr id="5" name="Rectangle 3"/>
          <p:cNvSpPr txBox="1">
            <a:spLocks noChangeArrowheads="1"/>
          </p:cNvSpPr>
          <p:nvPr/>
        </p:nvSpPr>
        <p:spPr>
          <a:xfrm>
            <a:off x="115613" y="966732"/>
            <a:ext cx="11855670" cy="51292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dirty="0" smtClean="0">
                <a:latin typeface="Comic Sans MS" panose="030F0702030302020204" pitchFamily="66" charset="0"/>
              </a:rPr>
              <a:t>Transmitter : Laser with precise stable wavelength.</a:t>
            </a:r>
          </a:p>
          <a:p>
            <a:pPr algn="just"/>
            <a:endParaRPr lang="en-US" altLang="en-US" sz="3200" dirty="0" smtClean="0">
              <a:latin typeface="Comic Sans MS" panose="030F0702030302020204" pitchFamily="66" charset="0"/>
            </a:endParaRPr>
          </a:p>
          <a:p>
            <a:pPr algn="just"/>
            <a:r>
              <a:rPr lang="en-US" altLang="en-US" sz="3200" dirty="0" smtClean="0">
                <a:latin typeface="Comic Sans MS" panose="030F0702030302020204" pitchFamily="66" charset="0"/>
              </a:rPr>
              <a:t>Link: Optical fiber that exhibits low loss and transmission performance in relevant wavelength spectra.</a:t>
            </a:r>
          </a:p>
          <a:p>
            <a:pPr algn="just"/>
            <a:endParaRPr lang="en-US" altLang="en-US" sz="3200" dirty="0" smtClean="0">
              <a:latin typeface="Comic Sans MS" panose="030F0702030302020204" pitchFamily="66" charset="0"/>
            </a:endParaRPr>
          </a:p>
          <a:p>
            <a:pPr algn="just"/>
            <a:r>
              <a:rPr lang="en-US" altLang="en-US" sz="3200" dirty="0" smtClean="0">
                <a:latin typeface="Comic Sans MS" panose="030F0702030302020204" pitchFamily="66" charset="0"/>
              </a:rPr>
              <a:t>Receiver: Photo detectors and Optical </a:t>
            </a:r>
            <a:r>
              <a:rPr lang="en-US" altLang="en-US" sz="3200" dirty="0" err="1" smtClean="0">
                <a:latin typeface="Comic Sans MS" panose="030F0702030302020204" pitchFamily="66" charset="0"/>
              </a:rPr>
              <a:t>demultiple-xers</a:t>
            </a:r>
            <a:r>
              <a:rPr lang="en-US" altLang="en-US" sz="3200" dirty="0" smtClean="0">
                <a:latin typeface="Comic Sans MS" panose="030F0702030302020204" pitchFamily="66" charset="0"/>
              </a:rPr>
              <a:t> using thin film filters or diffractive elements.</a:t>
            </a:r>
          </a:p>
          <a:p>
            <a:pPr algn="just"/>
            <a:endParaRPr lang="en-US" altLang="en-US" sz="3200" dirty="0" smtClean="0">
              <a:latin typeface="Comic Sans MS" panose="030F0702030302020204" pitchFamily="66" charset="0"/>
            </a:endParaRPr>
          </a:p>
          <a:p>
            <a:pPr algn="just"/>
            <a:r>
              <a:rPr lang="en-US" altLang="en-US" sz="3200" dirty="0" smtClean="0">
                <a:latin typeface="Comic Sans MS" panose="030F0702030302020204" pitchFamily="66" charset="0"/>
              </a:rPr>
              <a:t>Optical add/drop multiplexers and optical cross connect components.</a:t>
            </a:r>
          </a:p>
          <a:p>
            <a:pPr algn="just"/>
            <a:endParaRPr lang="en-US" altLang="en-US" sz="3200" dirty="0">
              <a:latin typeface="Comic Sans MS" panose="030F0702030302020204" pitchFamily="66" charset="0"/>
            </a:endParaRPr>
          </a:p>
        </p:txBody>
      </p:sp>
    </p:spTree>
    <p:extLst>
      <p:ext uri="{BB962C8B-B14F-4D97-AF65-F5344CB8AC3E}">
        <p14:creationId xmlns:p14="http://schemas.microsoft.com/office/powerpoint/2010/main" val="3026479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title"/>
          </p:nvPr>
        </p:nvSpPr>
        <p:spPr>
          <a:xfrm>
            <a:off x="94593" y="0"/>
            <a:ext cx="12444248" cy="939800"/>
          </a:xfrm>
        </p:spPr>
        <p:txBody>
          <a:bodyPr>
            <a:noAutofit/>
          </a:bodyPr>
          <a:lstStyle/>
          <a:p>
            <a:r>
              <a:rPr lang="en-US" altLang="en-US" sz="4000" b="1" dirty="0" smtClean="0">
                <a:solidFill>
                  <a:srgbClr val="C00000"/>
                </a:solidFill>
                <a:latin typeface="Comic Sans MS" panose="030F0702030302020204" pitchFamily="66" charset="0"/>
              </a:rPr>
              <a:t>ITU-T Standard Transmission DWDM windows</a:t>
            </a:r>
          </a:p>
        </p:txBody>
      </p:sp>
      <p:pic>
        <p:nvPicPr>
          <p:cNvPr id="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8855" y="1502978"/>
            <a:ext cx="5959365" cy="412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8" name="Object 6"/>
          <p:cNvGraphicFramePr>
            <a:graphicFrameLocks noGrp="1" noChangeAspect="1"/>
          </p:cNvGraphicFramePr>
          <p:nvPr>
            <p:ph idx="1"/>
            <p:extLst>
              <p:ext uri="{D42A27DB-BD31-4B8C-83A1-F6EECF244321}">
                <p14:modId xmlns:p14="http://schemas.microsoft.com/office/powerpoint/2010/main" val="3696310662"/>
              </p:ext>
            </p:extLst>
          </p:nvPr>
        </p:nvGraphicFramePr>
        <p:xfrm>
          <a:off x="6752896" y="1376854"/>
          <a:ext cx="2590800" cy="1087438"/>
        </p:xfrm>
        <a:graphic>
          <a:graphicData uri="http://schemas.openxmlformats.org/presentationml/2006/ole">
            <mc:AlternateContent xmlns:mc="http://schemas.openxmlformats.org/markup-compatibility/2006">
              <mc:Choice xmlns:v="urn:schemas-microsoft-com:vml" Requires="v">
                <p:oleObj spid="_x0000_s1043" name="Equation" r:id="rId4" imgW="1028520" imgH="431640" progId="">
                  <p:embed/>
                </p:oleObj>
              </mc:Choice>
              <mc:Fallback>
                <p:oleObj name="Equation" r:id="rId4" imgW="1028520" imgH="431640" progId="">
                  <p:embed/>
                  <p:pic>
                    <p:nvPicPr>
                      <p:cNvPr id="102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2896" y="1376854"/>
                        <a:ext cx="2590800" cy="1087438"/>
                      </a:xfrm>
                      <a:prstGeom prst="rect">
                        <a:avLst/>
                      </a:prstGeom>
                    </p:spPr>
                  </p:pic>
                </p:oleObj>
              </mc:Fallback>
            </mc:AlternateContent>
          </a:graphicData>
        </a:graphic>
      </p:graphicFrame>
      <p:sp>
        <p:nvSpPr>
          <p:cNvPr id="2" name="Rectangle 1"/>
          <p:cNvSpPr/>
          <p:nvPr/>
        </p:nvSpPr>
        <p:spPr>
          <a:xfrm>
            <a:off x="420414" y="1132941"/>
            <a:ext cx="5034455" cy="5262979"/>
          </a:xfrm>
          <a:prstGeom prst="rect">
            <a:avLst/>
          </a:prstGeom>
        </p:spPr>
        <p:txBody>
          <a:bodyPr wrap="square">
            <a:spAutoFit/>
          </a:bodyPr>
          <a:lstStyle/>
          <a:p>
            <a:pPr marL="342900" indent="-342900" algn="just">
              <a:buFont typeface="Arial" panose="020B0604020202020204" pitchFamily="34" charset="0"/>
              <a:buChar char="•"/>
            </a:pPr>
            <a:r>
              <a:rPr lang="en-US" altLang="en-US" sz="2400" dirty="0">
                <a:latin typeface="Comic Sans MS" panose="030F0702030302020204" pitchFamily="66" charset="0"/>
              </a:rPr>
              <a:t>Many independent narrowband regions in the O- through L-bands can be used simultaneously</a:t>
            </a:r>
            <a:r>
              <a:rPr lang="en-US" altLang="en-US" sz="2400" dirty="0" smtClean="0">
                <a:latin typeface="Comic Sans MS" panose="030F0702030302020204" pitchFamily="66" charset="0"/>
              </a:rPr>
              <a:t>.</a:t>
            </a:r>
          </a:p>
          <a:p>
            <a:pPr marL="342900" indent="-342900" algn="just">
              <a:buFont typeface="Arial" panose="020B0604020202020204" pitchFamily="34" charset="0"/>
              <a:buChar char="•"/>
            </a:pPr>
            <a:endParaRPr lang="en-US" altLang="en-US" sz="2400" dirty="0">
              <a:latin typeface="Comic Sans MS" panose="030F0702030302020204" pitchFamily="66" charset="0"/>
            </a:endParaRPr>
          </a:p>
          <a:p>
            <a:pPr marL="342900" indent="-342900" algn="just">
              <a:buFont typeface="Arial" panose="020B0604020202020204" pitchFamily="34" charset="0"/>
              <a:buChar char="•"/>
            </a:pPr>
            <a:r>
              <a:rPr lang="en-US" altLang="en-US" sz="2400" dirty="0">
                <a:latin typeface="Comic Sans MS" panose="030F0702030302020204" pitchFamily="66" charset="0"/>
              </a:rPr>
              <a:t>These regions are designated either in terms of </a:t>
            </a:r>
            <a:r>
              <a:rPr lang="en-US" altLang="en-US" sz="2400" i="1" dirty="0">
                <a:latin typeface="Comic Sans MS" panose="030F0702030302020204" pitchFamily="66" charset="0"/>
              </a:rPr>
              <a:t>spectral width</a:t>
            </a:r>
            <a:r>
              <a:rPr lang="en-US" altLang="en-US" sz="2400" dirty="0">
                <a:latin typeface="Comic Sans MS" panose="030F0702030302020204" pitchFamily="66" charset="0"/>
              </a:rPr>
              <a:t> or </a:t>
            </a:r>
            <a:r>
              <a:rPr lang="en-US" altLang="en-US" sz="2400" i="1" dirty="0">
                <a:latin typeface="Comic Sans MS" panose="030F0702030302020204" pitchFamily="66" charset="0"/>
              </a:rPr>
              <a:t>optical bandwidth</a:t>
            </a:r>
            <a:r>
              <a:rPr lang="en-US" altLang="en-US" sz="2400" dirty="0" smtClean="0">
                <a:latin typeface="Comic Sans MS" panose="030F0702030302020204" pitchFamily="66" charset="0"/>
              </a:rPr>
              <a:t>.</a:t>
            </a:r>
          </a:p>
          <a:p>
            <a:pPr marL="342900" indent="-342900" algn="just">
              <a:buFont typeface="Arial" panose="020B0604020202020204" pitchFamily="34" charset="0"/>
              <a:buChar char="•"/>
            </a:pPr>
            <a:endParaRPr lang="en-US" altLang="en-US" sz="2400" dirty="0">
              <a:latin typeface="Comic Sans MS" panose="030F0702030302020204" pitchFamily="66" charset="0"/>
            </a:endParaRPr>
          </a:p>
          <a:p>
            <a:pPr marL="342900" indent="-342900" algn="just">
              <a:buFont typeface="Arial" panose="020B0604020202020204" pitchFamily="34" charset="0"/>
              <a:buChar char="•"/>
            </a:pPr>
            <a:r>
              <a:rPr lang="en-US" altLang="en-US" sz="2400" dirty="0">
                <a:latin typeface="Comic Sans MS" panose="030F0702030302020204" pitchFamily="66" charset="0"/>
              </a:rPr>
              <a:t>The optical bandwidth </a:t>
            </a:r>
            <a:r>
              <a:rPr lang="el-GR" altLang="en-US" sz="2400" dirty="0">
                <a:latin typeface="Comic Sans MS" panose="030F0702030302020204" pitchFamily="66" charset="0"/>
              </a:rPr>
              <a:t>Δν</a:t>
            </a:r>
            <a:r>
              <a:rPr lang="en-US" altLang="en-US" sz="2400" dirty="0">
                <a:latin typeface="Comic Sans MS" panose="030F0702030302020204" pitchFamily="66" charset="0"/>
              </a:rPr>
              <a:t> related to a particular spectral width </a:t>
            </a:r>
            <a:r>
              <a:rPr lang="el-GR" altLang="en-US" sz="2400" dirty="0">
                <a:latin typeface="Comic Sans MS" panose="030F0702030302020204" pitchFamily="66" charset="0"/>
              </a:rPr>
              <a:t>Δλ </a:t>
            </a:r>
            <a:r>
              <a:rPr lang="en-US" altLang="en-US" sz="2400" dirty="0">
                <a:latin typeface="Comic Sans MS" panose="030F0702030302020204" pitchFamily="66" charset="0"/>
              </a:rPr>
              <a:t>is found by differentiating c = </a:t>
            </a:r>
            <a:r>
              <a:rPr lang="el-GR" altLang="en-US" sz="2400" dirty="0">
                <a:latin typeface="Comic Sans MS" panose="030F0702030302020204" pitchFamily="66" charset="0"/>
              </a:rPr>
              <a:t>λν</a:t>
            </a:r>
            <a:r>
              <a:rPr lang="en-US" altLang="en-US" sz="2400" dirty="0">
                <a:latin typeface="Comic Sans MS" panose="030F0702030302020204" pitchFamily="66" charset="0"/>
              </a:rPr>
              <a:t>; for </a:t>
            </a:r>
            <a:r>
              <a:rPr lang="el-GR" altLang="en-US" sz="2400" dirty="0">
                <a:latin typeface="Comic Sans MS" panose="030F0702030302020204" pitchFamily="66" charset="0"/>
              </a:rPr>
              <a:t>Δλ</a:t>
            </a:r>
            <a:r>
              <a:rPr lang="en-US" altLang="en-US" sz="2400" i="1" dirty="0">
                <a:latin typeface="Comic Sans MS" panose="030F0702030302020204" pitchFamily="66" charset="0"/>
              </a:rPr>
              <a:t> &lt;&lt; </a:t>
            </a:r>
            <a:r>
              <a:rPr lang="el-GR" altLang="en-US" sz="2400" dirty="0">
                <a:latin typeface="Comic Sans MS" panose="030F0702030302020204" pitchFamily="66" charset="0"/>
              </a:rPr>
              <a:t>λ</a:t>
            </a:r>
            <a:r>
              <a:rPr lang="en-US" altLang="en-US" sz="2400" baseline="30000" dirty="0">
                <a:latin typeface="Comic Sans MS" panose="030F0702030302020204" pitchFamily="66" charset="0"/>
              </a:rPr>
              <a:t>2</a:t>
            </a:r>
          </a:p>
        </p:txBody>
      </p:sp>
    </p:spTree>
    <p:extLst>
      <p:ext uri="{BB962C8B-B14F-4D97-AF65-F5344CB8AC3E}">
        <p14:creationId xmlns:p14="http://schemas.microsoft.com/office/powerpoint/2010/main" val="3566188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85800" y="381000"/>
            <a:ext cx="7772400" cy="838200"/>
          </a:xfrm>
        </p:spPr>
        <p:txBody>
          <a:bodyPr/>
          <a:lstStyle/>
          <a:p>
            <a:r>
              <a:rPr lang="en-US" altLang="en-US" b="1" dirty="0" smtClean="0">
                <a:solidFill>
                  <a:srgbClr val="C00000"/>
                </a:solidFill>
                <a:latin typeface="Comic Sans MS" panose="030F0702030302020204" pitchFamily="66" charset="0"/>
              </a:rPr>
              <a:t>Principles of DWDM</a:t>
            </a:r>
            <a:endParaRPr lang="en-CA" altLang="en-US" b="1" dirty="0" smtClean="0">
              <a:solidFill>
                <a:srgbClr val="C00000"/>
              </a:solidFill>
              <a:latin typeface="Comic Sans MS" panose="030F0702030302020204" pitchFamily="66" charset="0"/>
            </a:endParaRPr>
          </a:p>
        </p:txBody>
      </p:sp>
      <p:sp>
        <p:nvSpPr>
          <p:cNvPr id="5" name="Rectangle 3"/>
          <p:cNvSpPr txBox="1">
            <a:spLocks noChangeArrowheads="1"/>
          </p:cNvSpPr>
          <p:nvPr/>
        </p:nvSpPr>
        <p:spPr>
          <a:xfrm>
            <a:off x="304799" y="1295400"/>
            <a:ext cx="11309131"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dirty="0" smtClean="0">
                <a:latin typeface="Comic Sans MS" panose="030F0702030302020204" pitchFamily="66" charset="0"/>
              </a:rPr>
              <a:t>BW of a modulated laser: 10-50 MHz </a:t>
            </a:r>
            <a:r>
              <a:rPr lang="en-US" altLang="en-US" dirty="0" smtClean="0">
                <a:latin typeface="Comic Sans MS" panose="030F0702030302020204" pitchFamily="66" charset="0"/>
                <a:sym typeface="Wingdings" panose="05000000000000000000" pitchFamily="2" charset="2"/>
              </a:rPr>
              <a:t> 0.001 nm</a:t>
            </a:r>
          </a:p>
          <a:p>
            <a:pPr algn="just"/>
            <a:r>
              <a:rPr lang="en-US" altLang="en-US" dirty="0" smtClean="0">
                <a:latin typeface="Comic Sans MS" panose="030F0702030302020204" pitchFamily="66" charset="0"/>
                <a:sym typeface="Wingdings" panose="05000000000000000000" pitchFamily="2" charset="2"/>
              </a:rPr>
              <a:t>Typical Guard band: 0.4 – 1.6 nm</a:t>
            </a:r>
          </a:p>
          <a:p>
            <a:pPr algn="just"/>
            <a:r>
              <a:rPr lang="en-US" altLang="en-US" dirty="0" smtClean="0">
                <a:latin typeface="Comic Sans MS" panose="030F0702030302020204" pitchFamily="66" charset="0"/>
              </a:rPr>
              <a:t>80 nm or</a:t>
            </a:r>
            <a:r>
              <a:rPr lang="en-US" altLang="en-US" dirty="0" smtClean="0">
                <a:latin typeface="Comic Sans MS" panose="030F0702030302020204" pitchFamily="66" charset="0"/>
                <a:sym typeface="Wingdings" panose="05000000000000000000" pitchFamily="2" charset="2"/>
              </a:rPr>
              <a:t> 14 THz @1300 nm band</a:t>
            </a:r>
          </a:p>
          <a:p>
            <a:pPr algn="just"/>
            <a:r>
              <a:rPr lang="en-US" altLang="en-US" dirty="0" smtClean="0">
                <a:latin typeface="Comic Sans MS" panose="030F0702030302020204" pitchFamily="66" charset="0"/>
                <a:sym typeface="Wingdings" panose="05000000000000000000" pitchFamily="2" charset="2"/>
              </a:rPr>
              <a:t>120 nm or 15 THz @ 1550 nm </a:t>
            </a:r>
          </a:p>
          <a:p>
            <a:pPr algn="just"/>
            <a:r>
              <a:rPr lang="en-US" altLang="en-US" dirty="0" smtClean="0">
                <a:latin typeface="Comic Sans MS" panose="030F0702030302020204" pitchFamily="66" charset="0"/>
              </a:rPr>
              <a:t>Discrete wavelengths form individual channels that can be modulated, routed and switched individually</a:t>
            </a:r>
          </a:p>
          <a:p>
            <a:pPr algn="just"/>
            <a:r>
              <a:rPr lang="en-US" altLang="en-US" dirty="0" smtClean="0">
                <a:latin typeface="Comic Sans MS" panose="030F0702030302020204" pitchFamily="66" charset="0"/>
              </a:rPr>
              <a:t>These operations require variety of passive and active devices</a:t>
            </a:r>
            <a:endParaRPr lang="en-CA" altLang="en-US" dirty="0">
              <a:latin typeface="Comic Sans MS" panose="030F0702030302020204" pitchFamily="66" charset="0"/>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14933420"/>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084" name="Equation" r:id="rId3" imgW="114120" imgH="215640" progId="Equation.3">
                  <p:embed/>
                </p:oleObj>
              </mc:Choice>
              <mc:Fallback>
                <p:oleObj name="Equation" r:id="rId3" imgW="114120" imgH="215640" progId="Equation.3">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2450647297"/>
              </p:ext>
            </p:extLst>
          </p:nvPr>
        </p:nvGraphicFramePr>
        <p:xfrm>
          <a:off x="3855819" y="4906962"/>
          <a:ext cx="3124200" cy="1311275"/>
        </p:xfrm>
        <a:graphic>
          <a:graphicData uri="http://schemas.openxmlformats.org/presentationml/2006/ole">
            <mc:AlternateContent xmlns:mc="http://schemas.openxmlformats.org/markup-compatibility/2006">
              <mc:Choice xmlns:v="urn:schemas-microsoft-com:vml" Requires="v">
                <p:oleObj spid="_x0000_s2085" name="Equation" r:id="rId5" imgW="1028520" imgH="431640" progId="">
                  <p:embed/>
                </p:oleObj>
              </mc:Choice>
              <mc:Fallback>
                <p:oleObj name="Equation" r:id="rId5" imgW="1028520" imgH="431640" progId="">
                  <p:embed/>
                  <p:pic>
                    <p:nvPicPr>
                      <p:cNvPr id="205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5819" y="4906962"/>
                        <a:ext cx="3124200" cy="1311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52018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112169" y="162336"/>
            <a:ext cx="7772400" cy="838200"/>
          </a:xfrm>
        </p:spPr>
        <p:txBody>
          <a:bodyPr/>
          <a:lstStyle/>
          <a:p>
            <a:r>
              <a:rPr lang="en-US" altLang="en-US" sz="3600" b="1" dirty="0" smtClean="0">
                <a:solidFill>
                  <a:srgbClr val="C00000"/>
                </a:solidFill>
                <a:latin typeface="Comic Sans MS" panose="030F0702030302020204" pitchFamily="66" charset="0"/>
              </a:rPr>
              <a:t>Nortel OPTERA 640 System</a:t>
            </a:r>
            <a:endParaRPr lang="en-CA" altLang="en-US" sz="3600" b="1" dirty="0" smtClean="0">
              <a:solidFill>
                <a:srgbClr val="C00000"/>
              </a:solidFill>
              <a:latin typeface="Comic Sans MS" panose="030F0702030302020204" pitchFamily="66" charset="0"/>
            </a:endParaRPr>
          </a:p>
        </p:txBody>
      </p:sp>
      <p:grpSp>
        <p:nvGrpSpPr>
          <p:cNvPr id="5" name="Group 3"/>
          <p:cNvGrpSpPr>
            <a:grpSpLocks/>
          </p:cNvGrpSpPr>
          <p:nvPr/>
        </p:nvGrpSpPr>
        <p:grpSpPr bwMode="auto">
          <a:xfrm>
            <a:off x="1652751" y="1110319"/>
            <a:ext cx="8305800" cy="4953000"/>
            <a:chOff x="864" y="1152"/>
            <a:chExt cx="4128" cy="2320"/>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 y="1152"/>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440"/>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728"/>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2016"/>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 y="2304"/>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 y="2592"/>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4" y="2880"/>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4" y="3168"/>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4" y="3456"/>
              <a:ext cx="4128" cy="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Text Box 13"/>
          <p:cNvSpPr txBox="1">
            <a:spLocks noChangeArrowheads="1"/>
          </p:cNvSpPr>
          <p:nvPr/>
        </p:nvSpPr>
        <p:spPr bwMode="auto">
          <a:xfrm>
            <a:off x="2816772" y="6154954"/>
            <a:ext cx="69012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800" b="1" dirty="0">
                <a:solidFill>
                  <a:srgbClr val="0000FF"/>
                </a:solidFill>
                <a:latin typeface="Comic Sans MS" panose="030F0702030302020204" pitchFamily="66" charset="0"/>
              </a:rPr>
              <a:t>64 wavelengths each carrying 10 Gb/s</a:t>
            </a:r>
          </a:p>
        </p:txBody>
      </p:sp>
    </p:spTree>
    <p:extLst>
      <p:ext uri="{BB962C8B-B14F-4D97-AF65-F5344CB8AC3E}">
        <p14:creationId xmlns:p14="http://schemas.microsoft.com/office/powerpoint/2010/main" val="60599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935014" y="115615"/>
            <a:ext cx="7772400" cy="685800"/>
          </a:xfrm>
        </p:spPr>
        <p:txBody>
          <a:bodyPr>
            <a:normAutofit fontScale="90000"/>
          </a:bodyPr>
          <a:lstStyle/>
          <a:p>
            <a:r>
              <a:rPr lang="en-US" altLang="en-US" b="1" dirty="0" smtClean="0">
                <a:solidFill>
                  <a:srgbClr val="C00000"/>
                </a:solidFill>
                <a:latin typeface="Comic Sans MS" panose="030F0702030302020204" pitchFamily="66" charset="0"/>
              </a:rPr>
              <a:t> DWDM Limitations</a:t>
            </a:r>
          </a:p>
        </p:txBody>
      </p:sp>
      <p:sp>
        <p:nvSpPr>
          <p:cNvPr id="5" name="Rectangle 3"/>
          <p:cNvSpPr txBox="1">
            <a:spLocks noChangeArrowheads="1"/>
          </p:cNvSpPr>
          <p:nvPr/>
        </p:nvSpPr>
        <p:spPr>
          <a:xfrm>
            <a:off x="346843" y="1337442"/>
            <a:ext cx="11424744" cy="36970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600" dirty="0" smtClean="0">
                <a:latin typeface="Comic Sans MS" panose="030F0702030302020204" pitchFamily="66" charset="0"/>
              </a:rPr>
              <a:t>Theoretically large number of channels can be packed in a </a:t>
            </a:r>
            <a:r>
              <a:rPr lang="en-US" altLang="en-US" sz="3600" dirty="0" smtClean="0">
                <a:latin typeface="Comic Sans MS" panose="030F0702030302020204" pitchFamily="66" charset="0"/>
              </a:rPr>
              <a:t>fiber</a:t>
            </a:r>
          </a:p>
          <a:p>
            <a:pPr algn="just"/>
            <a:endParaRPr lang="en-US" altLang="en-US" sz="3600" dirty="0" smtClean="0">
              <a:latin typeface="Comic Sans MS" panose="030F0702030302020204" pitchFamily="66" charset="0"/>
            </a:endParaRPr>
          </a:p>
          <a:p>
            <a:pPr algn="just"/>
            <a:r>
              <a:rPr lang="en-US" altLang="en-US" sz="4000" dirty="0" smtClean="0">
                <a:solidFill>
                  <a:srgbClr val="0000FF"/>
                </a:solidFill>
                <a:latin typeface="Comic Sans MS" panose="030F0702030302020204" pitchFamily="66" charset="0"/>
              </a:rPr>
              <a:t>For physical realization of DWDM networks we need precise wavelength selective </a:t>
            </a:r>
            <a:r>
              <a:rPr lang="en-US" altLang="en-US" sz="4000" dirty="0" smtClean="0">
                <a:solidFill>
                  <a:srgbClr val="0000FF"/>
                </a:solidFill>
                <a:latin typeface="Comic Sans MS" panose="030F0702030302020204" pitchFamily="66" charset="0"/>
              </a:rPr>
              <a:t>devices</a:t>
            </a:r>
          </a:p>
          <a:p>
            <a:pPr algn="just"/>
            <a:endParaRPr lang="en-US" altLang="en-US" sz="4000" dirty="0" smtClean="0">
              <a:solidFill>
                <a:srgbClr val="0000FF"/>
              </a:solidFill>
              <a:latin typeface="Comic Sans MS" panose="030F0702030302020204" pitchFamily="66" charset="0"/>
            </a:endParaRPr>
          </a:p>
          <a:p>
            <a:pPr algn="just"/>
            <a:r>
              <a:rPr lang="en-US" altLang="en-US" sz="4000" dirty="0" smtClean="0">
                <a:latin typeface="Comic Sans MS" panose="030F0702030302020204" pitchFamily="66" charset="0"/>
              </a:rPr>
              <a:t>Optical amplifiers are imperative to provide long transmission distances without repeaters</a:t>
            </a:r>
            <a:endParaRPr lang="en-US" altLang="en-US" sz="4000" dirty="0">
              <a:latin typeface="Comic Sans MS" panose="030F0702030302020204" pitchFamily="66" charset="0"/>
            </a:endParaRPr>
          </a:p>
        </p:txBody>
      </p:sp>
    </p:spTree>
    <p:extLst>
      <p:ext uri="{BB962C8B-B14F-4D97-AF65-F5344CB8AC3E}">
        <p14:creationId xmlns:p14="http://schemas.microsoft.com/office/powerpoint/2010/main" val="4141321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8229600" y="6553200"/>
            <a:ext cx="609600" cy="228600"/>
          </a:xfrm>
        </p:spPr>
        <p:txBody>
          <a:bodyPr/>
          <a:lstStyle/>
          <a:p>
            <a:fld id="{BB39F575-4CE3-4A3D-AF18-EF1927189BCE}" type="slidenum">
              <a:rPr lang="en-US" altLang="en-US">
                <a:latin typeface="Comic Sans MS" panose="030F0702030302020204" pitchFamily="66" charset="0"/>
              </a:rPr>
              <a:pPr/>
              <a:t>15</a:t>
            </a:fld>
            <a:endParaRPr lang="en-US" altLang="en-US">
              <a:latin typeface="Comic Sans MS" panose="030F0702030302020204" pitchFamily="66" charset="0"/>
            </a:endParaRPr>
          </a:p>
        </p:txBody>
      </p:sp>
      <p:sp>
        <p:nvSpPr>
          <p:cNvPr id="5" name="Rectangle 2"/>
          <p:cNvSpPr>
            <a:spLocks noGrp="1" noChangeArrowheads="1"/>
          </p:cNvSpPr>
          <p:nvPr>
            <p:ph type="title"/>
          </p:nvPr>
        </p:nvSpPr>
        <p:spPr>
          <a:xfrm>
            <a:off x="3719348" y="-24469"/>
            <a:ext cx="5494283" cy="838200"/>
          </a:xfrm>
        </p:spPr>
        <p:txBody>
          <a:bodyPr>
            <a:normAutofit/>
          </a:bodyPr>
          <a:lstStyle/>
          <a:p>
            <a:pPr algn="l"/>
            <a:r>
              <a:rPr lang="en-US" altLang="en-US" sz="4200" b="1" dirty="0">
                <a:solidFill>
                  <a:srgbClr val="C00000"/>
                </a:solidFill>
                <a:latin typeface="Comic Sans MS" panose="030F0702030302020204" pitchFamily="66" charset="0"/>
              </a:rPr>
              <a:t>Optical Couplers</a:t>
            </a:r>
          </a:p>
        </p:txBody>
      </p:sp>
      <p:sp>
        <p:nvSpPr>
          <p:cNvPr id="6" name="Rectangle 3"/>
          <p:cNvSpPr txBox="1">
            <a:spLocks noChangeArrowheads="1"/>
          </p:cNvSpPr>
          <p:nvPr/>
        </p:nvSpPr>
        <p:spPr>
          <a:xfrm>
            <a:off x="181303" y="996950"/>
            <a:ext cx="11600793" cy="2514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dirty="0" smtClean="0">
                <a:latin typeface="Comic Sans MS" panose="030F0702030302020204" pitchFamily="66" charset="0"/>
              </a:rPr>
              <a:t>Optic couplers either split optical signals into multiple paths or combine multiple signals on one path. </a:t>
            </a:r>
          </a:p>
          <a:p>
            <a:pPr algn="just"/>
            <a:r>
              <a:rPr lang="en-US" altLang="en-US" dirty="0" smtClean="0">
                <a:latin typeface="Comic Sans MS" panose="030F0702030302020204" pitchFamily="66" charset="0"/>
              </a:rPr>
              <a:t>The number of input (N)/ output (M) ports, (i.e</a:t>
            </a:r>
            <a:r>
              <a:rPr lang="en-US" altLang="en-US" dirty="0" smtClean="0">
                <a:latin typeface="Comic Sans MS" panose="030F0702030302020204" pitchFamily="66" charset="0"/>
              </a:rPr>
              <a:t>. </a:t>
            </a:r>
            <a:r>
              <a:rPr lang="en-US" altLang="en-US" dirty="0" smtClean="0">
                <a:latin typeface="Comic Sans MS" panose="030F0702030302020204" pitchFamily="66" charset="0"/>
              </a:rPr>
              <a:t>N x M size)  characterizes a coupler. </a:t>
            </a:r>
          </a:p>
          <a:p>
            <a:pPr algn="just"/>
            <a:r>
              <a:rPr lang="en-US" altLang="en-US" dirty="0" smtClean="0">
                <a:latin typeface="Comic Sans MS" panose="030F0702030302020204" pitchFamily="66" charset="0"/>
              </a:rPr>
              <a:t>Fused couplers can be made in any configuration, but they commonly use multiples of two (2 x 2, 4 x 4, 8 x 8, etc.).</a:t>
            </a:r>
            <a:endParaRPr lang="en-US" altLang="en-US" sz="3200" dirty="0">
              <a:latin typeface="Comic Sans MS" panose="030F0702030302020204" pitchFamily="66" charset="0"/>
            </a:endParaRPr>
          </a:p>
        </p:txBody>
      </p:sp>
      <p:pic>
        <p:nvPicPr>
          <p:cNvPr id="7" name="Picture 4" descr="FUSEDCO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186" y="4022726"/>
            <a:ext cx="5029200" cy="2328862"/>
          </a:xfrm>
          <a:prstGeom prst="rect">
            <a:avLst/>
          </a:prstGeom>
          <a:noFill/>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8" name="Picture 5" descr="image0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4071938"/>
            <a:ext cx="3048000" cy="227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43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200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5500"/>
                            </p:stCondLst>
                            <p:childTnLst>
                              <p:par>
                                <p:cTn id="20" presetID="2" presetClass="entr" presetSubtype="8" fill="hold" grpId="0" nodeType="afterEffect">
                                  <p:stCondLst>
                                    <p:cond delay="2000"/>
                                  </p:stCondLst>
                                  <p:childTnLst>
                                    <p:set>
                                      <p:cBhvr>
                                        <p:cTn id="21" dur="1" fill="hold">
                                          <p:stCondLst>
                                            <p:cond delay="0"/>
                                          </p:stCondLst>
                                        </p:cTn>
                                        <p:tgtEl>
                                          <p:spTgt spid="6">
                                            <p:txEl>
                                              <p:pRg st="2" end="2"/>
                                            </p:txEl>
                                          </p:spTgt>
                                        </p:tgtEl>
                                        <p:attrNameLst>
                                          <p:attrName>style.visibility</p:attrName>
                                        </p:attrNameLst>
                                      </p:cBhvr>
                                      <p:to>
                                        <p:strVal val="visible"/>
                                      </p:to>
                                    </p:set>
                                    <p:anim calcmode="lin" valueType="num">
                                      <p:cBhvr additive="base">
                                        <p:cTn id="22"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0-#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build="p" autoUpdateAnimBg="0" advAuto="200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8229600" y="6553200"/>
            <a:ext cx="609600" cy="228600"/>
          </a:xfrm>
        </p:spPr>
        <p:txBody>
          <a:bodyPr/>
          <a:lstStyle/>
          <a:p>
            <a:fld id="{8885BF41-642A-42BC-B302-D8ED9F52EFD3}" type="slidenum">
              <a:rPr lang="en-US" altLang="en-US"/>
              <a:pPr/>
              <a:t>16</a:t>
            </a:fld>
            <a:endParaRPr lang="en-US" altLang="en-US"/>
          </a:p>
        </p:txBody>
      </p:sp>
      <p:sp>
        <p:nvSpPr>
          <p:cNvPr id="6" name="Rectangle 1027"/>
          <p:cNvSpPr txBox="1">
            <a:spLocks noChangeArrowheads="1"/>
          </p:cNvSpPr>
          <p:nvPr/>
        </p:nvSpPr>
        <p:spPr>
          <a:xfrm>
            <a:off x="454573" y="840910"/>
            <a:ext cx="8458200" cy="5105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dirty="0" smtClean="0">
                <a:latin typeface="Comic Sans MS" panose="030F0702030302020204" pitchFamily="66" charset="0"/>
              </a:rPr>
              <a:t>Uses</a:t>
            </a:r>
            <a:endParaRPr lang="en-US" altLang="en-US" dirty="0" smtClean="0">
              <a:latin typeface="Comic Sans MS" panose="030F0702030302020204" pitchFamily="66" charset="0"/>
            </a:endParaRPr>
          </a:p>
          <a:p>
            <a:pPr lvl="1"/>
            <a:r>
              <a:rPr lang="en-US" altLang="en-US" sz="2800" dirty="0" smtClean="0">
                <a:latin typeface="Comic Sans MS" panose="030F0702030302020204" pitchFamily="66" charset="0"/>
              </a:rPr>
              <a:t>Splitter: (50:50)</a:t>
            </a:r>
          </a:p>
          <a:p>
            <a:pPr lvl="1"/>
            <a:r>
              <a:rPr lang="en-US" altLang="en-US" sz="2800" dirty="0" smtClean="0">
                <a:latin typeface="Comic Sans MS" panose="030F0702030302020204" pitchFamily="66" charset="0"/>
              </a:rPr>
              <a:t>Taps: (90:10) or (95:05)</a:t>
            </a:r>
          </a:p>
          <a:p>
            <a:pPr lvl="1"/>
            <a:r>
              <a:rPr lang="en-US" altLang="en-US" sz="2800" dirty="0" smtClean="0">
                <a:latin typeface="Comic Sans MS" panose="030F0702030302020204" pitchFamily="66" charset="0"/>
              </a:rPr>
              <a:t>Combiners</a:t>
            </a:r>
          </a:p>
          <a:p>
            <a:r>
              <a:rPr lang="en-US" altLang="en-US" sz="3200" b="1" dirty="0" smtClean="0">
                <a:latin typeface="Comic Sans MS" panose="030F0702030302020204" pitchFamily="66" charset="0"/>
              </a:rPr>
              <a:t> An important issue:</a:t>
            </a:r>
            <a:r>
              <a:rPr lang="en-US" altLang="en-US" sz="3200" dirty="0" smtClean="0">
                <a:latin typeface="Comic Sans MS" panose="030F0702030302020204" pitchFamily="66" charset="0"/>
              </a:rPr>
              <a:t> </a:t>
            </a:r>
          </a:p>
          <a:p>
            <a:pPr lvl="1"/>
            <a:r>
              <a:rPr lang="en-US" altLang="en-US" sz="2800" dirty="0" smtClean="0">
                <a:latin typeface="Comic Sans MS" panose="030F0702030302020204" pitchFamily="66" charset="0"/>
              </a:rPr>
              <a:t>two output differ </a:t>
            </a:r>
            <a:r>
              <a:rPr lang="en-US" altLang="en-US" sz="2800" b="1" dirty="0">
                <a:latin typeface="Comic Sans MS" panose="030F0702030302020204" pitchFamily="66" charset="0"/>
                <a:cs typeface="Calibri" panose="020F0502020204030204" pitchFamily="34" charset="0"/>
              </a:rPr>
              <a:t>π</a:t>
            </a:r>
            <a:r>
              <a:rPr lang="en-US" altLang="en-US" sz="2800" b="1" dirty="0" smtClean="0">
                <a:latin typeface="Comic Sans MS" panose="030F0702030302020204" pitchFamily="66" charset="0"/>
              </a:rPr>
              <a:t>/2</a:t>
            </a:r>
            <a:r>
              <a:rPr lang="en-US" altLang="en-US" sz="2800" dirty="0" smtClean="0">
                <a:latin typeface="Comic Sans MS" panose="030F0702030302020204" pitchFamily="66" charset="0"/>
              </a:rPr>
              <a:t> </a:t>
            </a:r>
            <a:r>
              <a:rPr lang="en-US" altLang="en-US" sz="2800" dirty="0" smtClean="0">
                <a:latin typeface="Comic Sans MS" panose="030F0702030302020204" pitchFamily="66" charset="0"/>
              </a:rPr>
              <a:t>in phase</a:t>
            </a:r>
          </a:p>
          <a:p>
            <a:r>
              <a:rPr lang="en-US" altLang="en-US" sz="3200" b="1" dirty="0" smtClean="0">
                <a:latin typeface="Comic Sans MS" panose="030F0702030302020204" pitchFamily="66" charset="0"/>
              </a:rPr>
              <a:t> Applications:</a:t>
            </a:r>
            <a:r>
              <a:rPr lang="en-US" altLang="en-US" sz="3200" dirty="0" smtClean="0">
                <a:latin typeface="Comic Sans MS" panose="030F0702030302020204" pitchFamily="66" charset="0"/>
              </a:rPr>
              <a:t> </a:t>
            </a:r>
          </a:p>
          <a:p>
            <a:pPr lvl="1"/>
            <a:r>
              <a:rPr lang="en-US" altLang="en-US" sz="2800" dirty="0" smtClean="0">
                <a:latin typeface="Comic Sans MS" panose="030F0702030302020204" pitchFamily="66" charset="0"/>
              </a:rPr>
              <a:t>Optical Switches,    </a:t>
            </a:r>
          </a:p>
          <a:p>
            <a:pPr lvl="1"/>
            <a:r>
              <a:rPr lang="en-US" altLang="en-US" sz="2800" dirty="0" smtClean="0">
                <a:latin typeface="Comic Sans MS" panose="030F0702030302020204" pitchFamily="66" charset="0"/>
              </a:rPr>
              <a:t>Mach Zehnder Interferometers, </a:t>
            </a:r>
          </a:p>
          <a:p>
            <a:pPr lvl="1"/>
            <a:r>
              <a:rPr lang="en-US" altLang="en-US" sz="2800" dirty="0" smtClean="0">
                <a:latin typeface="Comic Sans MS" panose="030F0702030302020204" pitchFamily="66" charset="0"/>
              </a:rPr>
              <a:t>Optical amplifiers, </a:t>
            </a:r>
          </a:p>
          <a:p>
            <a:pPr lvl="1"/>
            <a:r>
              <a:rPr lang="en-US" altLang="en-US" sz="2800" dirty="0" smtClean="0">
                <a:latin typeface="Comic Sans MS" panose="030F0702030302020204" pitchFamily="66" charset="0"/>
              </a:rPr>
              <a:t>passive star couplers, ...</a:t>
            </a:r>
            <a:endParaRPr lang="en-US" altLang="en-US" sz="2800" dirty="0">
              <a:latin typeface="Comic Sans MS" panose="030F0702030302020204" pitchFamily="66" charset="0"/>
            </a:endParaRPr>
          </a:p>
        </p:txBody>
      </p:sp>
      <p:sp>
        <p:nvSpPr>
          <p:cNvPr id="7" name="Rectangle 2"/>
          <p:cNvSpPr txBox="1">
            <a:spLocks noChangeArrowheads="1"/>
          </p:cNvSpPr>
          <p:nvPr/>
        </p:nvSpPr>
        <p:spPr>
          <a:xfrm>
            <a:off x="3719348" y="-24469"/>
            <a:ext cx="5494283"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200" b="1" smtClean="0">
                <a:solidFill>
                  <a:srgbClr val="C00000"/>
                </a:solidFill>
                <a:latin typeface="Comic Sans MS" panose="030F0702030302020204" pitchFamily="66" charset="0"/>
              </a:rPr>
              <a:t>Optical Couplers</a:t>
            </a:r>
            <a:endParaRPr lang="en-US" altLang="en-US" sz="4200" b="1"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150944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29659" y="6078"/>
            <a:ext cx="8229600" cy="639762"/>
          </a:xfrm>
        </p:spPr>
        <p:txBody>
          <a:bodyPr>
            <a:normAutofit fontScale="90000"/>
          </a:bodyPr>
          <a:lstStyle/>
          <a:p>
            <a:pPr eaLnBrk="1" hangingPunct="1"/>
            <a:r>
              <a:rPr lang="en-US" altLang="en-US" b="1" dirty="0" smtClean="0">
                <a:solidFill>
                  <a:srgbClr val="C00000"/>
                </a:solidFill>
                <a:latin typeface="Comic Sans MS" panose="030F0702030302020204" pitchFamily="66" charset="0"/>
              </a:rPr>
              <a:t>The 2 </a:t>
            </a:r>
            <a:r>
              <a:rPr lang="en-US" altLang="en-US" b="1" dirty="0" smtClean="0">
                <a:solidFill>
                  <a:srgbClr val="C00000"/>
                </a:solidFill>
                <a:latin typeface="Comic Sans MS" panose="030F0702030302020204" pitchFamily="66" charset="0"/>
                <a:sym typeface="Symbol" panose="05050102010706020507" pitchFamily="18" charset="2"/>
              </a:rPr>
              <a:t></a:t>
            </a:r>
            <a:r>
              <a:rPr lang="en-US" altLang="en-US" b="1" dirty="0" smtClean="0">
                <a:solidFill>
                  <a:srgbClr val="C00000"/>
                </a:solidFill>
                <a:latin typeface="Comic Sans MS" panose="030F0702030302020204" pitchFamily="66" charset="0"/>
              </a:rPr>
              <a:t> 2 Fiber Coupler</a:t>
            </a:r>
            <a:endParaRPr lang="en-US" altLang="en-US" dirty="0" smtClean="0">
              <a:solidFill>
                <a:srgbClr val="C00000"/>
              </a:solidFill>
              <a:latin typeface="Comic Sans MS" panose="030F0702030302020204" pitchFamily="66" charset="0"/>
            </a:endParaRPr>
          </a:p>
        </p:txBody>
      </p:sp>
      <p:sp>
        <p:nvSpPr>
          <p:cNvPr id="5" name="Content Placeholder 2"/>
          <p:cNvSpPr>
            <a:spLocks noGrp="1"/>
          </p:cNvSpPr>
          <p:nvPr>
            <p:ph idx="1"/>
          </p:nvPr>
        </p:nvSpPr>
        <p:spPr>
          <a:xfrm>
            <a:off x="105102" y="694065"/>
            <a:ext cx="11803119" cy="1527777"/>
          </a:xfrm>
        </p:spPr>
        <p:txBody>
          <a:bodyPr>
            <a:noAutofit/>
          </a:bodyPr>
          <a:lstStyle/>
          <a:p>
            <a:r>
              <a:rPr lang="en-US" altLang="en-US" sz="2400" dirty="0" smtClean="0">
                <a:solidFill>
                  <a:srgbClr val="0070C0"/>
                </a:solidFill>
                <a:latin typeface="Comic Sans MS" panose="030F0702030302020204" pitchFamily="66" charset="0"/>
              </a:rPr>
              <a:t>P</a:t>
            </a:r>
            <a:r>
              <a:rPr lang="en-US" altLang="en-US" sz="2400" baseline="-25000" dirty="0" smtClean="0">
                <a:solidFill>
                  <a:srgbClr val="0070C0"/>
                </a:solidFill>
                <a:latin typeface="Comic Sans MS" panose="030F0702030302020204" pitchFamily="66" charset="0"/>
              </a:rPr>
              <a:t>0</a:t>
            </a:r>
            <a:r>
              <a:rPr lang="en-US" altLang="en-US" sz="2400" dirty="0" smtClean="0">
                <a:solidFill>
                  <a:srgbClr val="0070C0"/>
                </a:solidFill>
                <a:latin typeface="Comic Sans MS" panose="030F0702030302020204" pitchFamily="66" charset="0"/>
              </a:rPr>
              <a:t> is the input power, P</a:t>
            </a:r>
            <a:r>
              <a:rPr lang="en-US" altLang="en-US" sz="2400" baseline="-25000" dirty="0" smtClean="0">
                <a:solidFill>
                  <a:srgbClr val="0070C0"/>
                </a:solidFill>
                <a:latin typeface="Comic Sans MS" panose="030F0702030302020204" pitchFamily="66" charset="0"/>
              </a:rPr>
              <a:t>1</a:t>
            </a:r>
            <a:r>
              <a:rPr lang="en-US" altLang="en-US" sz="2400" dirty="0" smtClean="0">
                <a:solidFill>
                  <a:srgbClr val="0070C0"/>
                </a:solidFill>
                <a:latin typeface="Comic Sans MS" panose="030F0702030302020204" pitchFamily="66" charset="0"/>
              </a:rPr>
              <a:t> is the throughout power, and P</a:t>
            </a:r>
            <a:r>
              <a:rPr lang="en-US" altLang="en-US" sz="2400" baseline="-25000" dirty="0" smtClean="0">
                <a:solidFill>
                  <a:srgbClr val="0070C0"/>
                </a:solidFill>
                <a:latin typeface="Comic Sans MS" panose="030F0702030302020204" pitchFamily="66" charset="0"/>
              </a:rPr>
              <a:t>2</a:t>
            </a:r>
            <a:r>
              <a:rPr lang="en-US" altLang="en-US" sz="2400" dirty="0" smtClean="0">
                <a:solidFill>
                  <a:srgbClr val="0070C0"/>
                </a:solidFill>
                <a:latin typeface="Comic Sans MS" panose="030F0702030302020204" pitchFamily="66" charset="0"/>
              </a:rPr>
              <a:t> is the power coupled into the second fiber. </a:t>
            </a:r>
          </a:p>
          <a:p>
            <a:r>
              <a:rPr lang="en-US" altLang="en-US" sz="2400" dirty="0" smtClean="0">
                <a:latin typeface="Comic Sans MS" panose="030F0702030302020204" pitchFamily="66" charset="0"/>
              </a:rPr>
              <a:t>P</a:t>
            </a:r>
            <a:r>
              <a:rPr lang="en-US" altLang="en-US" sz="2400" baseline="-25000" dirty="0" smtClean="0">
                <a:latin typeface="Comic Sans MS" panose="030F0702030302020204" pitchFamily="66" charset="0"/>
              </a:rPr>
              <a:t>3</a:t>
            </a:r>
            <a:r>
              <a:rPr lang="en-US" altLang="en-US" sz="2400" dirty="0" smtClean="0">
                <a:latin typeface="Comic Sans MS" panose="030F0702030302020204" pitchFamily="66" charset="0"/>
              </a:rPr>
              <a:t> and P</a:t>
            </a:r>
            <a:r>
              <a:rPr lang="en-US" altLang="en-US" sz="2400" baseline="-25000" dirty="0" smtClean="0">
                <a:latin typeface="Comic Sans MS" panose="030F0702030302020204" pitchFamily="66" charset="0"/>
              </a:rPr>
              <a:t>4</a:t>
            </a:r>
            <a:r>
              <a:rPr lang="en-US" altLang="en-US" sz="2400" dirty="0" smtClean="0">
                <a:latin typeface="Comic Sans MS" panose="030F0702030302020204" pitchFamily="66" charset="0"/>
              </a:rPr>
              <a:t> are extremely low signal levels (-50 to -70 dB below the input level) resulting from backward reflections and scattering in the device</a:t>
            </a: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289" y="4114742"/>
            <a:ext cx="5891213"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p:cNvGrpSpPr/>
          <p:nvPr/>
        </p:nvGrpSpPr>
        <p:grpSpPr>
          <a:xfrm>
            <a:off x="1224455" y="2270067"/>
            <a:ext cx="5805487" cy="1752600"/>
            <a:chOff x="366713" y="2286000"/>
            <a:chExt cx="5805487" cy="1752600"/>
          </a:xfrm>
        </p:grpSpPr>
        <p:sp>
          <p:nvSpPr>
            <p:cNvPr id="10" name="Text Box 16"/>
            <p:cNvSpPr txBox="1">
              <a:spLocks noChangeArrowheads="1"/>
            </p:cNvSpPr>
            <p:nvPr/>
          </p:nvSpPr>
          <p:spPr bwMode="auto">
            <a:xfrm>
              <a:off x="366713" y="2401888"/>
              <a:ext cx="230028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990033"/>
                  </a:solidFill>
                </a:rPr>
                <a:t>The evanescent tail from one fiber core couples into another closely spaced fiber core</a:t>
              </a:r>
            </a:p>
          </p:txBody>
        </p:sp>
        <p:grpSp>
          <p:nvGrpSpPr>
            <p:cNvPr id="13" name="Group 12"/>
            <p:cNvGrpSpPr/>
            <p:nvPr/>
          </p:nvGrpSpPr>
          <p:grpSpPr>
            <a:xfrm>
              <a:off x="2590800" y="2286000"/>
              <a:ext cx="3581400" cy="1752600"/>
              <a:chOff x="2590800" y="2286000"/>
              <a:chExt cx="3581400" cy="1752600"/>
            </a:xfrm>
          </p:grpSpPr>
          <p:pic>
            <p:nvPicPr>
              <p:cNvPr id="8"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2286000"/>
                <a:ext cx="3124200"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15"/>
              <p:cNvSpPr>
                <a:spLocks noChangeArrowheads="1"/>
              </p:cNvSpPr>
              <p:nvPr/>
            </p:nvSpPr>
            <p:spPr bwMode="auto">
              <a:xfrm>
                <a:off x="3581400" y="3581400"/>
                <a:ext cx="533400" cy="457200"/>
              </a:xfrm>
              <a:prstGeom prst="ellipse">
                <a:avLst/>
              </a:prstGeom>
              <a:noFill/>
              <a:ln w="31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 name="Line 17"/>
              <p:cNvSpPr>
                <a:spLocks noChangeShapeType="1"/>
              </p:cNvSpPr>
              <p:nvPr/>
            </p:nvSpPr>
            <p:spPr bwMode="auto">
              <a:xfrm>
                <a:off x="2590800" y="2971800"/>
                <a:ext cx="1066800" cy="6096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grpSp>
      </p:grpSp>
      <p:sp>
        <p:nvSpPr>
          <p:cNvPr id="12" name="Text Box 12"/>
          <p:cNvSpPr txBox="1">
            <a:spLocks noChangeArrowheads="1"/>
          </p:cNvSpPr>
          <p:nvPr/>
        </p:nvSpPr>
        <p:spPr bwMode="auto">
          <a:xfrm>
            <a:off x="7743496" y="3794067"/>
            <a:ext cx="157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solidFill>
                  <a:schemeClr val="accent2"/>
                </a:solidFill>
              </a:rPr>
              <a:t>Optical power</a:t>
            </a:r>
          </a:p>
          <a:p>
            <a:pPr algn="ctr" eaLnBrk="1" hangingPunct="1"/>
            <a:r>
              <a:rPr lang="en-US" altLang="en-US" b="1">
                <a:solidFill>
                  <a:schemeClr val="accent2"/>
                </a:solidFill>
              </a:rPr>
              <a:t>coupling</a:t>
            </a:r>
          </a:p>
        </p:txBody>
      </p:sp>
    </p:spTree>
    <p:extLst>
      <p:ext uri="{BB962C8B-B14F-4D97-AF65-F5344CB8AC3E}">
        <p14:creationId xmlns:p14="http://schemas.microsoft.com/office/powerpoint/2010/main" val="1632022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926020" y="4762"/>
            <a:ext cx="8458200" cy="765175"/>
          </a:xfrm>
        </p:spPr>
        <p:txBody>
          <a:bodyPr>
            <a:normAutofit/>
          </a:bodyPr>
          <a:lstStyle/>
          <a:p>
            <a:pPr algn="l"/>
            <a:r>
              <a:rPr lang="en-US" altLang="en-US" sz="4200" b="1" dirty="0" smtClean="0">
                <a:solidFill>
                  <a:srgbClr val="C00000"/>
                </a:solidFill>
                <a:latin typeface="Comic Sans MS" panose="030F0702030302020204" pitchFamily="66" charset="0"/>
              </a:rPr>
              <a:t>Performance </a:t>
            </a:r>
            <a:r>
              <a:rPr lang="en-US" altLang="en-US" sz="4200" b="1" dirty="0">
                <a:solidFill>
                  <a:srgbClr val="C00000"/>
                </a:solidFill>
                <a:latin typeface="Comic Sans MS" panose="030F0702030302020204" pitchFamily="66" charset="0"/>
              </a:rPr>
              <a:t>Parameters</a:t>
            </a:r>
          </a:p>
        </p:txBody>
      </p:sp>
      <p:sp>
        <p:nvSpPr>
          <p:cNvPr id="6" name="Rectangle 3"/>
          <p:cNvSpPr>
            <a:spLocks noChangeArrowheads="1"/>
          </p:cNvSpPr>
          <p:nvPr/>
        </p:nvSpPr>
        <p:spPr bwMode="auto">
          <a:xfrm>
            <a:off x="246774" y="842908"/>
            <a:ext cx="687924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Marlett" pitchFamily="2" charset="2"/>
              <a:buChar char="i"/>
              <a:defRPr sz="2800">
                <a:solidFill>
                  <a:schemeClr val="accent2"/>
                </a:solidFill>
                <a:latin typeface="Times New Roman" panose="02020603050405020304" pitchFamily="18" charset="0"/>
              </a:defRPr>
            </a:lvl1pPr>
            <a:lvl2pPr marL="742950" indent="-285750">
              <a:spcBef>
                <a:spcPct val="20000"/>
              </a:spcBef>
              <a:buChar char="–"/>
              <a:defRPr sz="2400">
                <a:solidFill>
                  <a:schemeClr val="accent2"/>
                </a:solidFill>
                <a:latin typeface="Times New Roman" panose="02020603050405020304" pitchFamily="18" charset="0"/>
              </a:defRPr>
            </a:lvl2pPr>
            <a:lvl3pPr marL="1143000" indent="-228600">
              <a:spcBef>
                <a:spcPct val="20000"/>
              </a:spcBef>
              <a:buChar char="•"/>
              <a:defRPr sz="2000">
                <a:solidFill>
                  <a:schemeClr val="accent2"/>
                </a:solidFill>
                <a:latin typeface="Times New Roman" panose="02020603050405020304" pitchFamily="18" charset="0"/>
              </a:defRPr>
            </a:lvl3pPr>
            <a:lvl4pPr marL="1600200" indent="-228600">
              <a:spcBef>
                <a:spcPct val="20000"/>
              </a:spcBef>
              <a:buChar char="–"/>
              <a:defRPr sz="1600">
                <a:solidFill>
                  <a:schemeClr val="accent2"/>
                </a:solidFill>
                <a:latin typeface="Times New Roman" panose="02020603050405020304" pitchFamily="18" charset="0"/>
              </a:defRPr>
            </a:lvl4pPr>
            <a:lvl5pPr marL="2057400" indent="-228600">
              <a:spcBef>
                <a:spcPct val="20000"/>
              </a:spcBef>
              <a:buChar char="»"/>
              <a:defRPr sz="14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Char char="»"/>
              <a:defRPr sz="14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Char char="»"/>
              <a:defRPr sz="14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Char char="»"/>
              <a:defRPr sz="14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Char char="»"/>
              <a:defRPr sz="1400">
                <a:solidFill>
                  <a:schemeClr val="accent2"/>
                </a:solidFill>
                <a:latin typeface="Times New Roman" panose="02020603050405020304" pitchFamily="18" charset="0"/>
              </a:defRPr>
            </a:lvl9pPr>
          </a:lstStyle>
          <a:p>
            <a:pPr>
              <a:lnSpc>
                <a:spcPct val="90000"/>
              </a:lnSpc>
            </a:pPr>
            <a:r>
              <a:rPr lang="en-GB" altLang="en-US" sz="3200" dirty="0">
                <a:solidFill>
                  <a:srgbClr val="0000FF"/>
                </a:solidFill>
                <a:latin typeface="Comic Sans MS" panose="030F0702030302020204" pitchFamily="66" charset="0"/>
              </a:rPr>
              <a:t>Coupling ratio or splitting ratio</a:t>
            </a:r>
          </a:p>
        </p:txBody>
      </p:sp>
      <p:graphicFrame>
        <p:nvGraphicFramePr>
          <p:cNvPr id="7" name="Object 4"/>
          <p:cNvGraphicFramePr>
            <a:graphicFrameLocks noChangeAspect="1"/>
          </p:cNvGraphicFramePr>
          <p:nvPr>
            <p:extLst>
              <p:ext uri="{D42A27DB-BD31-4B8C-83A1-F6EECF244321}">
                <p14:modId xmlns:p14="http://schemas.microsoft.com/office/powerpoint/2010/main" val="68311072"/>
              </p:ext>
            </p:extLst>
          </p:nvPr>
        </p:nvGraphicFramePr>
        <p:xfrm>
          <a:off x="2674664" y="1796831"/>
          <a:ext cx="4968875" cy="796925"/>
        </p:xfrm>
        <a:graphic>
          <a:graphicData uri="http://schemas.openxmlformats.org/presentationml/2006/ole">
            <mc:AlternateContent xmlns:mc="http://schemas.openxmlformats.org/markup-compatibility/2006">
              <mc:Choice xmlns:v="urn:schemas-microsoft-com:vml" Requires="v">
                <p:oleObj spid="_x0000_s4150" name="Equation" r:id="rId3" imgW="2692080" imgH="431640" progId="Equation.3">
                  <p:embed/>
                </p:oleObj>
              </mc:Choice>
              <mc:Fallback>
                <p:oleObj name="Equation" r:id="rId3" imgW="2692080" imgH="431640" progId="Equation.3">
                  <p:embed/>
                  <p:pic>
                    <p:nvPicPr>
                      <p:cNvPr id="1781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664" y="1796831"/>
                        <a:ext cx="4968875" cy="7969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17"/>
          <p:cNvSpPr>
            <a:spLocks noChangeArrowheads="1"/>
          </p:cNvSpPr>
          <p:nvPr/>
        </p:nvSpPr>
        <p:spPr bwMode="auto">
          <a:xfrm>
            <a:off x="381000" y="4549775"/>
            <a:ext cx="28351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n-GB" altLang="en-US" sz="3200" dirty="0">
                <a:solidFill>
                  <a:srgbClr val="0000FF"/>
                </a:solidFill>
                <a:latin typeface="Comic Sans MS" panose="030F0702030302020204" pitchFamily="66" charset="0"/>
              </a:rPr>
              <a:t> Excess Loss</a:t>
            </a:r>
          </a:p>
        </p:txBody>
      </p:sp>
      <p:graphicFrame>
        <p:nvGraphicFramePr>
          <p:cNvPr id="9" name="Object 18"/>
          <p:cNvGraphicFramePr>
            <a:graphicFrameLocks noChangeAspect="1"/>
          </p:cNvGraphicFramePr>
          <p:nvPr>
            <p:extLst>
              <p:ext uri="{D42A27DB-BD31-4B8C-83A1-F6EECF244321}">
                <p14:modId xmlns:p14="http://schemas.microsoft.com/office/powerpoint/2010/main" val="2784609743"/>
              </p:ext>
            </p:extLst>
          </p:nvPr>
        </p:nvGraphicFramePr>
        <p:xfrm>
          <a:off x="4679758" y="4502151"/>
          <a:ext cx="3667125" cy="811212"/>
        </p:xfrm>
        <a:graphic>
          <a:graphicData uri="http://schemas.openxmlformats.org/presentationml/2006/ole">
            <mc:AlternateContent xmlns:mc="http://schemas.openxmlformats.org/markup-compatibility/2006">
              <mc:Choice xmlns:v="urn:schemas-microsoft-com:vml" Requires="v">
                <p:oleObj spid="_x0000_s4151" name="Equation" r:id="rId5" imgW="1955520" imgH="431640" progId="Equation.3">
                  <p:embed/>
                </p:oleObj>
              </mc:Choice>
              <mc:Fallback>
                <p:oleObj name="Equation" r:id="rId5" imgW="1955520" imgH="431640" progId="Equation.3">
                  <p:embed/>
                  <p:pic>
                    <p:nvPicPr>
                      <p:cNvPr id="178194"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9758" y="4502151"/>
                        <a:ext cx="3667125" cy="81121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FFFF66">
                                  <a:gamma/>
                                  <a:shade val="60000"/>
                                  <a:invGamma/>
                                </a:srgbClr>
                              </a:outerShdw>
                            </a:effectLst>
                          </a14:hiddenEffects>
                        </a:ext>
                      </a:extLst>
                    </p:spPr>
                  </p:pic>
                </p:oleObj>
              </mc:Fallback>
            </mc:AlternateContent>
          </a:graphicData>
        </a:graphic>
      </p:graphicFrame>
      <p:graphicFrame>
        <p:nvGraphicFramePr>
          <p:cNvPr id="10" name="Object 19"/>
          <p:cNvGraphicFramePr>
            <a:graphicFrameLocks noChangeAspect="1"/>
          </p:cNvGraphicFramePr>
          <p:nvPr>
            <p:extLst>
              <p:ext uri="{D42A27DB-BD31-4B8C-83A1-F6EECF244321}">
                <p14:modId xmlns:p14="http://schemas.microsoft.com/office/powerpoint/2010/main" val="2544609982"/>
              </p:ext>
            </p:extLst>
          </p:nvPr>
        </p:nvGraphicFramePr>
        <p:xfrm>
          <a:off x="5159102" y="5572919"/>
          <a:ext cx="2195512" cy="769937"/>
        </p:xfrm>
        <a:graphic>
          <a:graphicData uri="http://schemas.openxmlformats.org/presentationml/2006/ole">
            <mc:AlternateContent xmlns:mc="http://schemas.openxmlformats.org/markup-compatibility/2006">
              <mc:Choice xmlns:v="urn:schemas-microsoft-com:vml" Requires="v">
                <p:oleObj spid="_x0000_s4152" name="Equation" r:id="rId7" imgW="1371600" imgH="482400" progId="Equation.3">
                  <p:embed/>
                </p:oleObj>
              </mc:Choice>
              <mc:Fallback>
                <p:oleObj name="Equation" r:id="rId7" imgW="1371600" imgH="482400" progId="Equation.3">
                  <p:embed/>
                  <p:pic>
                    <p:nvPicPr>
                      <p:cNvPr id="178195"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102" y="5572919"/>
                        <a:ext cx="2195512" cy="769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21"/>
          <p:cNvGrpSpPr>
            <a:grpSpLocks/>
          </p:cNvGrpSpPr>
          <p:nvPr/>
        </p:nvGrpSpPr>
        <p:grpSpPr bwMode="auto">
          <a:xfrm>
            <a:off x="1758676" y="3084404"/>
            <a:ext cx="6800851" cy="769937"/>
            <a:chOff x="518" y="2059"/>
            <a:chExt cx="4284" cy="485"/>
          </a:xfrm>
        </p:grpSpPr>
        <p:graphicFrame>
          <p:nvGraphicFramePr>
            <p:cNvPr id="12" name="Object 13"/>
            <p:cNvGraphicFramePr>
              <a:graphicFrameLocks noChangeAspect="1"/>
            </p:cNvGraphicFramePr>
            <p:nvPr/>
          </p:nvGraphicFramePr>
          <p:xfrm>
            <a:off x="1655" y="2059"/>
            <a:ext cx="1447" cy="485"/>
          </p:xfrm>
          <a:graphic>
            <a:graphicData uri="http://schemas.openxmlformats.org/presentationml/2006/ole">
              <mc:AlternateContent xmlns:mc="http://schemas.openxmlformats.org/markup-compatibility/2006">
                <mc:Choice xmlns:v="urn:schemas-microsoft-com:vml" Requires="v">
                  <p:oleObj spid="_x0000_s4153" name="Equation" r:id="rId9" imgW="1434960" imgH="482400" progId="Equation.3">
                    <p:embed/>
                  </p:oleObj>
                </mc:Choice>
                <mc:Fallback>
                  <p:oleObj name="Equation" r:id="rId9" imgW="1434960" imgH="482400" progId="Equation.3">
                    <p:embed/>
                    <p:pic>
                      <p:nvPicPr>
                        <p:cNvPr id="178189"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5" y="2059"/>
                          <a:ext cx="1447" cy="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4"/>
            <p:cNvSpPr txBox="1">
              <a:spLocks noChangeArrowheads="1"/>
            </p:cNvSpPr>
            <p:nvPr/>
          </p:nvSpPr>
          <p:spPr bwMode="auto">
            <a:xfrm>
              <a:off x="518" y="2207"/>
              <a:ext cx="49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a:solidFill>
                    <a:schemeClr val="accent2"/>
                  </a:solidFill>
                  <a:latin typeface="Comic Sans MS" panose="030F0702030302020204" pitchFamily="66" charset="0"/>
                </a:rPr>
                <a:t>In dB</a:t>
              </a:r>
            </a:p>
          </p:txBody>
        </p:sp>
        <p:sp>
          <p:nvSpPr>
            <p:cNvPr id="14" name="Text Box 20"/>
            <p:cNvSpPr txBox="1">
              <a:spLocks noChangeArrowheads="1"/>
            </p:cNvSpPr>
            <p:nvPr/>
          </p:nvSpPr>
          <p:spPr bwMode="auto">
            <a:xfrm>
              <a:off x="3520" y="2159"/>
              <a:ext cx="128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a:solidFill>
                    <a:schemeClr val="accent2"/>
                  </a:solidFill>
                  <a:latin typeface="Comic Sans MS" panose="030F0702030302020204" pitchFamily="66" charset="0"/>
                </a:rPr>
                <a:t>For 2 x 2 coupler</a:t>
              </a:r>
              <a:endParaRPr lang="en-US" altLang="en-US">
                <a:latin typeface="Comic Sans MS" panose="030F0702030302020204" pitchFamily="66" charset="0"/>
              </a:endParaRPr>
            </a:p>
          </p:txBody>
        </p:sp>
      </p:grpSp>
    </p:spTree>
    <p:extLst>
      <p:ext uri="{BB962C8B-B14F-4D97-AF65-F5344CB8AC3E}">
        <p14:creationId xmlns:p14="http://schemas.microsoft.com/office/powerpoint/2010/main" val="142016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8"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0-#ppt_w/2"/>
                                          </p:val>
                                        </p:tav>
                                        <p:tav tm="100000">
                                          <p:val>
                                            <p:strVal val="#ppt_x"/>
                                          </p:val>
                                        </p:tav>
                                      </p:tavLst>
                                    </p:anim>
                                    <p:anim calcmode="lin" valueType="num">
                                      <p:cBhvr additive="base">
                                        <p:cTn id="35" dur="500" fill="hold"/>
                                        <p:tgtEl>
                                          <p:spTgt spid="9"/>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2" presetClass="entr" presetSubtype="8" fill="hold" nodeType="afterEffect">
                                  <p:stCondLst>
                                    <p:cond delay="60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8"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373351" y="3325415"/>
            <a:ext cx="51427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GB" altLang="en-US" sz="2800" b="1">
                <a:solidFill>
                  <a:srgbClr val="0000FF"/>
                </a:solidFill>
                <a:latin typeface="Comic Sans MS" panose="030F0702030302020204" pitchFamily="66" charset="0"/>
              </a:rPr>
              <a:t> Isolation Loss or Crosstalk</a:t>
            </a:r>
          </a:p>
        </p:txBody>
      </p:sp>
      <p:sp>
        <p:nvSpPr>
          <p:cNvPr id="7" name="Rectangle 8"/>
          <p:cNvSpPr>
            <a:spLocks noChangeArrowheads="1"/>
          </p:cNvSpPr>
          <p:nvPr/>
        </p:nvSpPr>
        <p:spPr bwMode="auto">
          <a:xfrm>
            <a:off x="394920" y="890836"/>
            <a:ext cx="352692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GB" altLang="en-US" sz="3200" b="1" dirty="0">
                <a:solidFill>
                  <a:srgbClr val="0000FF"/>
                </a:solidFill>
                <a:latin typeface="Comic Sans MS" panose="030F0702030302020204" pitchFamily="66" charset="0"/>
              </a:rPr>
              <a:t> Insertion Loss </a:t>
            </a:r>
          </a:p>
        </p:txBody>
      </p:sp>
      <p:graphicFrame>
        <p:nvGraphicFramePr>
          <p:cNvPr id="8" name="Object 9"/>
          <p:cNvGraphicFramePr>
            <a:graphicFrameLocks noChangeAspect="1"/>
          </p:cNvGraphicFramePr>
          <p:nvPr>
            <p:extLst>
              <p:ext uri="{D42A27DB-BD31-4B8C-83A1-F6EECF244321}">
                <p14:modId xmlns:p14="http://schemas.microsoft.com/office/powerpoint/2010/main" val="2472718594"/>
              </p:ext>
            </p:extLst>
          </p:nvPr>
        </p:nvGraphicFramePr>
        <p:xfrm>
          <a:off x="2558639" y="1908988"/>
          <a:ext cx="5256212" cy="952500"/>
        </p:xfrm>
        <a:graphic>
          <a:graphicData uri="http://schemas.openxmlformats.org/presentationml/2006/ole">
            <mc:AlternateContent xmlns:mc="http://schemas.openxmlformats.org/markup-compatibility/2006">
              <mc:Choice xmlns:v="urn:schemas-microsoft-com:vml" Requires="v">
                <p:oleObj spid="_x0000_s5161" name="Equation" r:id="rId3" imgW="2387520" imgH="431640" progId="Equation.3">
                  <p:embed/>
                </p:oleObj>
              </mc:Choice>
              <mc:Fallback>
                <p:oleObj name="Equation" r:id="rId3" imgW="2387520" imgH="431640" progId="Equation.3">
                  <p:embed/>
                  <p:pic>
                    <p:nvPicPr>
                      <p:cNvPr id="18023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8639" y="1908988"/>
                        <a:ext cx="5256212" cy="9525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1461623510"/>
              </p:ext>
            </p:extLst>
          </p:nvPr>
        </p:nvGraphicFramePr>
        <p:xfrm>
          <a:off x="3664332" y="5471072"/>
          <a:ext cx="2490788" cy="1003300"/>
        </p:xfrm>
        <a:graphic>
          <a:graphicData uri="http://schemas.openxmlformats.org/presentationml/2006/ole">
            <mc:AlternateContent xmlns:mc="http://schemas.openxmlformats.org/markup-compatibility/2006">
              <mc:Choice xmlns:v="urn:schemas-microsoft-com:vml" Requires="v">
                <p:oleObj spid="_x0000_s5162" name="Equation" r:id="rId5" imgW="1193760" imgH="482400" progId="Equation.3">
                  <p:embed/>
                </p:oleObj>
              </mc:Choice>
              <mc:Fallback>
                <p:oleObj name="Equation" r:id="rId5" imgW="1193760" imgH="482400" progId="Equation.3">
                  <p:embed/>
                  <p:pic>
                    <p:nvPicPr>
                      <p:cNvPr id="180234"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4332" y="5471072"/>
                        <a:ext cx="2490788"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2758948889"/>
              </p:ext>
            </p:extLst>
          </p:nvPr>
        </p:nvGraphicFramePr>
        <p:xfrm>
          <a:off x="2004601" y="4323090"/>
          <a:ext cx="5810250" cy="790575"/>
        </p:xfrm>
        <a:graphic>
          <a:graphicData uri="http://schemas.openxmlformats.org/presentationml/2006/ole">
            <mc:AlternateContent xmlns:mc="http://schemas.openxmlformats.org/markup-compatibility/2006">
              <mc:Choice xmlns:v="urn:schemas-microsoft-com:vml" Requires="v">
                <p:oleObj spid="_x0000_s5163" name="Equation" r:id="rId7" imgW="3098520" imgH="419040" progId="Equation.3">
                  <p:embed/>
                </p:oleObj>
              </mc:Choice>
              <mc:Fallback>
                <p:oleObj name="Equation" r:id="rId7" imgW="3098520" imgH="419040" progId="Equation.3">
                  <p:embed/>
                  <p:pic>
                    <p:nvPicPr>
                      <p:cNvPr id="180235"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4601" y="4323090"/>
                        <a:ext cx="5810250" cy="7905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FFFF66">
                                  <a:gamma/>
                                  <a:shade val="60000"/>
                                  <a:invGamma/>
                                </a:srgbClr>
                              </a:outerShdw>
                            </a:effectLst>
                          </a14:hiddenEffects>
                        </a:ext>
                      </a:extLst>
                    </p:spPr>
                  </p:pic>
                </p:oleObj>
              </mc:Fallback>
            </mc:AlternateContent>
          </a:graphicData>
        </a:graphic>
      </p:graphicFrame>
      <p:sp>
        <p:nvSpPr>
          <p:cNvPr id="11" name="Text Box 12"/>
          <p:cNvSpPr txBox="1">
            <a:spLocks noChangeArrowheads="1"/>
          </p:cNvSpPr>
          <p:nvPr/>
        </p:nvSpPr>
        <p:spPr bwMode="auto">
          <a:xfrm>
            <a:off x="1822145" y="5819339"/>
            <a:ext cx="98135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2400" dirty="0">
                <a:solidFill>
                  <a:schemeClr val="accent2"/>
                </a:solidFill>
                <a:latin typeface="Comic Sans MS" panose="030F0702030302020204" pitchFamily="66" charset="0"/>
              </a:rPr>
              <a:t>In dB</a:t>
            </a:r>
            <a:endParaRPr lang="en-US" altLang="en-US" dirty="0">
              <a:latin typeface="Comic Sans MS" panose="030F0702030302020204" pitchFamily="66" charset="0"/>
            </a:endParaRPr>
          </a:p>
        </p:txBody>
      </p:sp>
      <p:sp>
        <p:nvSpPr>
          <p:cNvPr id="12" name="Rectangle 2"/>
          <p:cNvSpPr txBox="1">
            <a:spLocks noChangeArrowheads="1"/>
          </p:cNvSpPr>
          <p:nvPr/>
        </p:nvSpPr>
        <p:spPr>
          <a:xfrm>
            <a:off x="1926020" y="4762"/>
            <a:ext cx="8458200"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200" b="1" smtClean="0">
                <a:solidFill>
                  <a:srgbClr val="C00000"/>
                </a:solidFill>
                <a:latin typeface="Comic Sans MS" panose="030F0702030302020204" pitchFamily="66" charset="0"/>
              </a:rPr>
              <a:t>Performance Parameters</a:t>
            </a:r>
            <a:endParaRPr lang="en-US" altLang="en-US" sz="4200" b="1"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279951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3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8" fill="hold" grpId="0" nodeType="afterEffect">
                                  <p:stCondLst>
                                    <p:cond delay="40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5500"/>
                            </p:stCondLst>
                            <p:childTnLst>
                              <p:par>
                                <p:cTn id="31" presetID="2" presetClass="entr" presetSubtype="8" fill="hold" nodeType="afterEffect">
                                  <p:stCondLst>
                                    <p:cond delay="200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par>
                          <p:cTn id="35" fill="hold">
                            <p:stCondLst>
                              <p:cond delay="8000"/>
                            </p:stCondLst>
                            <p:childTnLst>
                              <p:par>
                                <p:cTn id="36" presetID="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0-#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11" grpId="0" autoUpdateAnimBg="0"/>
      <p:bldP spid="12"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92014" y="-3201"/>
            <a:ext cx="8229600" cy="8683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4200" b="1" dirty="0" smtClean="0">
                <a:solidFill>
                  <a:srgbClr val="C00000"/>
                </a:solidFill>
                <a:latin typeface="Comic Sans MS" panose="030F0702030302020204" pitchFamily="66" charset="0"/>
              </a:rPr>
              <a:t>Overview of WDM</a:t>
            </a:r>
            <a:endParaRPr lang="en-US" altLang="en-US" sz="4200" dirty="0">
              <a:solidFill>
                <a:srgbClr val="C00000"/>
              </a:solidFill>
              <a:latin typeface="Comic Sans MS" panose="030F0702030302020204" pitchFamily="66" charset="0"/>
            </a:endParaRPr>
          </a:p>
        </p:txBody>
      </p:sp>
      <p:sp>
        <p:nvSpPr>
          <p:cNvPr id="5" name="Content Placeholder 2"/>
          <p:cNvSpPr txBox="1">
            <a:spLocks/>
          </p:cNvSpPr>
          <p:nvPr/>
        </p:nvSpPr>
        <p:spPr>
          <a:xfrm>
            <a:off x="178676" y="990600"/>
            <a:ext cx="11761076" cy="19522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en-US" dirty="0" smtClean="0">
                <a:latin typeface="Comic Sans MS" panose="030F0702030302020204" pitchFamily="66" charset="0"/>
              </a:rPr>
              <a:t>A characteristic of WDM is that the </a:t>
            </a:r>
            <a:r>
              <a:rPr lang="en-US" altLang="en-US" i="1" dirty="0" smtClean="0">
                <a:latin typeface="Comic Sans MS" panose="030F0702030302020204" pitchFamily="66" charset="0"/>
              </a:rPr>
              <a:t>discrete wavelengths form an orthogonal set of carriers</a:t>
            </a:r>
            <a:r>
              <a:rPr lang="en-US" altLang="en-US" dirty="0" smtClean="0">
                <a:latin typeface="Comic Sans MS" panose="030F0702030302020204" pitchFamily="66" charset="0"/>
              </a:rPr>
              <a:t> that can be separated, routed, and switched without interfering with each other.</a:t>
            </a:r>
          </a:p>
          <a:p>
            <a:pPr marL="342900" indent="-342900" algn="just">
              <a:buFont typeface="Arial" panose="020B0604020202020204" pitchFamily="34" charset="0"/>
              <a:buChar char="•"/>
            </a:pPr>
            <a:r>
              <a:rPr lang="en-US" altLang="en-US" dirty="0" smtClean="0">
                <a:latin typeface="Comic Sans MS" panose="030F0702030302020204" pitchFamily="66" charset="0"/>
              </a:rPr>
              <a:t>WDM networks require a variety of </a:t>
            </a:r>
            <a:r>
              <a:rPr lang="en-US" altLang="en-US" i="1" dirty="0" smtClean="0">
                <a:latin typeface="Comic Sans MS" panose="030F0702030302020204" pitchFamily="66" charset="0"/>
              </a:rPr>
              <a:t>passive and active devices </a:t>
            </a:r>
            <a:r>
              <a:rPr lang="en-US" altLang="en-US" dirty="0" smtClean="0">
                <a:latin typeface="Comic Sans MS" panose="030F0702030302020204" pitchFamily="66" charset="0"/>
              </a:rPr>
              <a:t>to </a:t>
            </a:r>
            <a:r>
              <a:rPr lang="en-US" altLang="en-US" i="1" dirty="0" smtClean="0">
                <a:latin typeface="Comic Sans MS" panose="030F0702030302020204" pitchFamily="66" charset="0"/>
              </a:rPr>
              <a:t>combine, distribute, isolate, and amplify optical power at different wavelengths</a:t>
            </a:r>
            <a:r>
              <a:rPr lang="en-US" altLang="en-US" dirty="0" smtClean="0">
                <a:latin typeface="Comic Sans MS" panose="030F0702030302020204" pitchFamily="66" charset="0"/>
              </a:rPr>
              <a:t>.</a:t>
            </a:r>
            <a:endParaRPr lang="en-US" altLang="en-US" dirty="0">
              <a:latin typeface="Comic Sans MS" panose="030F0702030302020204" pitchFamily="66"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483" y="3365938"/>
            <a:ext cx="7010400"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43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07324" y="0"/>
            <a:ext cx="8229600" cy="861848"/>
          </a:xfrm>
        </p:spPr>
        <p:txBody>
          <a:bodyPr/>
          <a:lstStyle/>
          <a:p>
            <a:pPr eaLnBrk="1" hangingPunct="1"/>
            <a:r>
              <a:rPr lang="en-US" altLang="en-US" b="1" dirty="0" smtClean="0">
                <a:solidFill>
                  <a:srgbClr val="C00000"/>
                </a:solidFill>
                <a:latin typeface="Comic Sans MS" panose="030F0702030302020204" pitchFamily="66" charset="0"/>
              </a:rPr>
              <a:t>Example Coupler Performance </a:t>
            </a:r>
            <a:endParaRPr lang="en-US" altLang="en-US" dirty="0" smtClean="0">
              <a:solidFill>
                <a:srgbClr val="C00000"/>
              </a:solidFill>
              <a:latin typeface="Comic Sans MS" panose="030F0702030302020204" pitchFamily="66" charset="0"/>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19502"/>
            <a:ext cx="6271784" cy="497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785" y="1355834"/>
            <a:ext cx="5896302" cy="393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6652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64124"/>
            <a:ext cx="11508828" cy="923330"/>
          </a:xfrm>
          <a:prstGeom prst="rect">
            <a:avLst/>
          </a:prstGeom>
        </p:spPr>
        <p:txBody>
          <a:bodyPr wrap="square">
            <a:spAutoFit/>
          </a:bodyPr>
          <a:lstStyle/>
          <a:p>
            <a:pPr algn="just"/>
            <a:r>
              <a:rPr lang="en-US" dirty="0">
                <a:latin typeface="Comic Sans MS" panose="030F0702030302020204" pitchFamily="66" charset="0"/>
              </a:rPr>
              <a:t>A four-port multimode fiber FBT coupler has 60 </a:t>
            </a:r>
            <a:r>
              <a:rPr lang="en-US" dirty="0" err="1">
                <a:latin typeface="Comic Sans MS" panose="030F0702030302020204" pitchFamily="66" charset="0"/>
              </a:rPr>
              <a:t>μW</a:t>
            </a:r>
            <a:r>
              <a:rPr lang="en-US" dirty="0">
                <a:latin typeface="Comic Sans MS" panose="030F0702030302020204" pitchFamily="66" charset="0"/>
              </a:rPr>
              <a:t> optical power launched </a:t>
            </a:r>
            <a:r>
              <a:rPr lang="en-US" dirty="0" smtClean="0">
                <a:latin typeface="Comic Sans MS" panose="030F0702030302020204" pitchFamily="66" charset="0"/>
              </a:rPr>
              <a:t>into port </a:t>
            </a:r>
            <a:r>
              <a:rPr lang="en-US" dirty="0">
                <a:latin typeface="Comic Sans MS" panose="030F0702030302020204" pitchFamily="66" charset="0"/>
              </a:rPr>
              <a:t>1. The measured output powers at ports 2, 3 and 4 are 0.004, 26.0 and 27.5 </a:t>
            </a:r>
            <a:r>
              <a:rPr lang="en-US" dirty="0" err="1" smtClean="0">
                <a:latin typeface="Comic Sans MS" panose="030F0702030302020204" pitchFamily="66" charset="0"/>
              </a:rPr>
              <a:t>μW</a:t>
            </a:r>
            <a:r>
              <a:rPr lang="en-US" dirty="0" smtClean="0">
                <a:latin typeface="Comic Sans MS" panose="030F0702030302020204" pitchFamily="66" charset="0"/>
              </a:rPr>
              <a:t> respectively</a:t>
            </a:r>
            <a:r>
              <a:rPr lang="en-US" dirty="0">
                <a:latin typeface="Comic Sans MS" panose="030F0702030302020204" pitchFamily="66" charset="0"/>
              </a:rPr>
              <a:t>. Determine the excess loss, the insertion losses between the input </a:t>
            </a:r>
            <a:r>
              <a:rPr lang="en-US" dirty="0" smtClean="0">
                <a:latin typeface="Comic Sans MS" panose="030F0702030302020204" pitchFamily="66" charset="0"/>
              </a:rPr>
              <a:t>and output </a:t>
            </a:r>
            <a:r>
              <a:rPr lang="en-US" dirty="0">
                <a:latin typeface="Comic Sans MS" panose="030F0702030302020204" pitchFamily="66" charset="0"/>
              </a:rPr>
              <a:t>ports, the crosstalk and the split ratio for the device.</a:t>
            </a:r>
          </a:p>
        </p:txBody>
      </p:sp>
      <p:sp>
        <p:nvSpPr>
          <p:cNvPr id="5" name="Rectangle 4"/>
          <p:cNvSpPr/>
          <p:nvPr/>
        </p:nvSpPr>
        <p:spPr>
          <a:xfrm>
            <a:off x="304800" y="1087454"/>
            <a:ext cx="1031051" cy="369332"/>
          </a:xfrm>
          <a:prstGeom prst="rect">
            <a:avLst/>
          </a:prstGeom>
        </p:spPr>
        <p:txBody>
          <a:bodyPr wrap="none">
            <a:spAutoFit/>
          </a:bodyPr>
          <a:lstStyle/>
          <a:p>
            <a:r>
              <a:rPr lang="en-US" i="1" dirty="0">
                <a:latin typeface="Times New Roman" panose="02020603050405020304" pitchFamily="18" charset="0"/>
              </a:rPr>
              <a:t>Solution:</a:t>
            </a:r>
            <a:endParaRPr lang="en-US" dirty="0"/>
          </a:p>
        </p:txBody>
      </p:sp>
      <p:sp>
        <p:nvSpPr>
          <p:cNvPr id="6" name="Rectangle 5"/>
          <p:cNvSpPr/>
          <p:nvPr/>
        </p:nvSpPr>
        <p:spPr>
          <a:xfrm>
            <a:off x="1527410" y="1397931"/>
            <a:ext cx="3038011" cy="369332"/>
          </a:xfrm>
          <a:prstGeom prst="rect">
            <a:avLst/>
          </a:prstGeom>
        </p:spPr>
        <p:txBody>
          <a:bodyPr wrap="none">
            <a:spAutoFit/>
          </a:bodyPr>
          <a:lstStyle/>
          <a:p>
            <a:r>
              <a:rPr lang="en-US" dirty="0">
                <a:latin typeface="Times New Roman" panose="02020603050405020304" pitchFamily="18" charset="0"/>
              </a:rPr>
              <a:t>The excess loss for the coupler</a:t>
            </a:r>
            <a:endParaRPr lang="en-US" dirty="0"/>
          </a:p>
        </p:txBody>
      </p:sp>
      <p:pic>
        <p:nvPicPr>
          <p:cNvPr id="7" name="Picture 6"/>
          <p:cNvPicPr>
            <a:picLocks noChangeAspect="1"/>
          </p:cNvPicPr>
          <p:nvPr/>
        </p:nvPicPr>
        <p:blipFill>
          <a:blip r:embed="rId2"/>
          <a:stretch>
            <a:fillRect/>
          </a:stretch>
        </p:blipFill>
        <p:spPr>
          <a:xfrm>
            <a:off x="4565421" y="1161979"/>
            <a:ext cx="4239217" cy="1066949"/>
          </a:xfrm>
          <a:prstGeom prst="rect">
            <a:avLst/>
          </a:prstGeom>
        </p:spPr>
      </p:pic>
      <p:sp>
        <p:nvSpPr>
          <p:cNvPr id="8" name="Rectangle 7"/>
          <p:cNvSpPr/>
          <p:nvPr/>
        </p:nvSpPr>
        <p:spPr>
          <a:xfrm>
            <a:off x="1527410" y="2879310"/>
            <a:ext cx="1915909" cy="369332"/>
          </a:xfrm>
          <a:prstGeom prst="rect">
            <a:avLst/>
          </a:prstGeom>
        </p:spPr>
        <p:txBody>
          <a:bodyPr wrap="none">
            <a:spAutoFit/>
          </a:bodyPr>
          <a:lstStyle/>
          <a:p>
            <a:r>
              <a:rPr lang="en-US" dirty="0">
                <a:latin typeface="Times New Roman" panose="02020603050405020304" pitchFamily="18" charset="0"/>
              </a:rPr>
              <a:t>The </a:t>
            </a:r>
            <a:r>
              <a:rPr lang="en-US" dirty="0" smtClean="0">
                <a:latin typeface="Times New Roman" panose="02020603050405020304" pitchFamily="18" charset="0"/>
              </a:rPr>
              <a:t>Insertion Loss</a:t>
            </a:r>
            <a:endParaRPr lang="en-US" dirty="0"/>
          </a:p>
        </p:txBody>
      </p:sp>
      <p:pic>
        <p:nvPicPr>
          <p:cNvPr id="9" name="Picture 8"/>
          <p:cNvPicPr>
            <a:picLocks noChangeAspect="1"/>
          </p:cNvPicPr>
          <p:nvPr/>
        </p:nvPicPr>
        <p:blipFill>
          <a:blip r:embed="rId3"/>
          <a:stretch>
            <a:fillRect/>
          </a:stretch>
        </p:blipFill>
        <p:spPr>
          <a:xfrm>
            <a:off x="4565421" y="2463683"/>
            <a:ext cx="4858428" cy="876422"/>
          </a:xfrm>
          <a:prstGeom prst="rect">
            <a:avLst/>
          </a:prstGeom>
        </p:spPr>
      </p:pic>
      <p:pic>
        <p:nvPicPr>
          <p:cNvPr id="10" name="Picture 9"/>
          <p:cNvPicPr>
            <a:picLocks noChangeAspect="1"/>
          </p:cNvPicPr>
          <p:nvPr/>
        </p:nvPicPr>
        <p:blipFill>
          <a:blip r:embed="rId4"/>
          <a:stretch>
            <a:fillRect/>
          </a:stretch>
        </p:blipFill>
        <p:spPr>
          <a:xfrm>
            <a:off x="4565421" y="3370403"/>
            <a:ext cx="4858428" cy="620637"/>
          </a:xfrm>
          <a:prstGeom prst="rect">
            <a:avLst/>
          </a:prstGeom>
        </p:spPr>
      </p:pic>
      <p:sp>
        <p:nvSpPr>
          <p:cNvPr id="11" name="Rectangle 10"/>
          <p:cNvSpPr/>
          <p:nvPr/>
        </p:nvSpPr>
        <p:spPr>
          <a:xfrm>
            <a:off x="1527410" y="4427588"/>
            <a:ext cx="1171090" cy="369332"/>
          </a:xfrm>
          <a:prstGeom prst="rect">
            <a:avLst/>
          </a:prstGeom>
        </p:spPr>
        <p:txBody>
          <a:bodyPr wrap="none">
            <a:spAutoFit/>
          </a:bodyPr>
          <a:lstStyle/>
          <a:p>
            <a:r>
              <a:rPr lang="en-US" dirty="0" smtClean="0">
                <a:latin typeface="Times New Roman" panose="02020603050405020304" pitchFamily="18" charset="0"/>
              </a:rPr>
              <a:t>Cross Talk</a:t>
            </a:r>
            <a:endParaRPr lang="en-US" dirty="0"/>
          </a:p>
        </p:txBody>
      </p:sp>
      <p:pic>
        <p:nvPicPr>
          <p:cNvPr id="12" name="Picture 11"/>
          <p:cNvPicPr>
            <a:picLocks noChangeAspect="1"/>
          </p:cNvPicPr>
          <p:nvPr/>
        </p:nvPicPr>
        <p:blipFill>
          <a:blip r:embed="rId5"/>
          <a:stretch>
            <a:fillRect/>
          </a:stretch>
        </p:blipFill>
        <p:spPr>
          <a:xfrm>
            <a:off x="4565421" y="4215909"/>
            <a:ext cx="3734321" cy="1038370"/>
          </a:xfrm>
          <a:prstGeom prst="rect">
            <a:avLst/>
          </a:prstGeom>
        </p:spPr>
      </p:pic>
      <p:sp>
        <p:nvSpPr>
          <p:cNvPr id="13" name="Rectangle 12"/>
          <p:cNvSpPr/>
          <p:nvPr/>
        </p:nvSpPr>
        <p:spPr>
          <a:xfrm>
            <a:off x="1527410" y="5791200"/>
            <a:ext cx="1178528" cy="369332"/>
          </a:xfrm>
          <a:prstGeom prst="rect">
            <a:avLst/>
          </a:prstGeom>
        </p:spPr>
        <p:txBody>
          <a:bodyPr wrap="none">
            <a:spAutoFit/>
          </a:bodyPr>
          <a:lstStyle/>
          <a:p>
            <a:r>
              <a:rPr lang="en-US" dirty="0" smtClean="0">
                <a:latin typeface="Times New Roman" panose="02020603050405020304" pitchFamily="18" charset="0"/>
              </a:rPr>
              <a:t>Split Ratio</a:t>
            </a:r>
            <a:endParaRPr lang="en-US" dirty="0"/>
          </a:p>
        </p:txBody>
      </p:sp>
      <p:pic>
        <p:nvPicPr>
          <p:cNvPr id="14" name="Picture 13"/>
          <p:cNvPicPr>
            <a:picLocks noChangeAspect="1"/>
          </p:cNvPicPr>
          <p:nvPr/>
        </p:nvPicPr>
        <p:blipFill>
          <a:blip r:embed="rId6"/>
          <a:stretch>
            <a:fillRect/>
          </a:stretch>
        </p:blipFill>
        <p:spPr>
          <a:xfrm>
            <a:off x="4565421" y="5479148"/>
            <a:ext cx="3943900" cy="1057423"/>
          </a:xfrm>
          <a:prstGeom prst="rect">
            <a:avLst/>
          </a:prstGeom>
        </p:spPr>
      </p:pic>
    </p:spTree>
    <p:extLst>
      <p:ext uri="{BB962C8B-B14F-4D97-AF65-F5344CB8AC3E}">
        <p14:creationId xmlns:p14="http://schemas.microsoft.com/office/powerpoint/2010/main" val="3947680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323897" y="0"/>
            <a:ext cx="4369676" cy="646386"/>
          </a:xfrm>
        </p:spPr>
        <p:txBody>
          <a:bodyPr>
            <a:noAutofit/>
          </a:bodyPr>
          <a:lstStyle/>
          <a:p>
            <a:pPr algn="l"/>
            <a:r>
              <a:rPr lang="en-GB" altLang="en-US" b="1" dirty="0">
                <a:solidFill>
                  <a:srgbClr val="C00000"/>
                </a:solidFill>
                <a:latin typeface="Comic Sans MS" panose="030F0702030302020204" pitchFamily="66" charset="0"/>
              </a:rPr>
              <a:t>Star Couplers</a:t>
            </a:r>
          </a:p>
        </p:txBody>
      </p:sp>
      <p:sp>
        <p:nvSpPr>
          <p:cNvPr id="6" name="Rectangle 3"/>
          <p:cNvSpPr txBox="1">
            <a:spLocks noChangeArrowheads="1"/>
          </p:cNvSpPr>
          <p:nvPr/>
        </p:nvSpPr>
        <p:spPr>
          <a:xfrm>
            <a:off x="381000" y="1447799"/>
            <a:ext cx="11621814" cy="3513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sz="4000" dirty="0" smtClean="0">
                <a:latin typeface="Comic Sans MS" panose="030F0702030302020204" pitchFamily="66" charset="0"/>
              </a:rPr>
              <a:t>Optical couplers with more than four ports. </a:t>
            </a:r>
          </a:p>
          <a:p>
            <a:r>
              <a:rPr lang="en-GB" altLang="en-US" sz="4000" dirty="0" smtClean="0">
                <a:latin typeface="Comic Sans MS" panose="030F0702030302020204" pitchFamily="66" charset="0"/>
              </a:rPr>
              <a:t>Types of star couplers: </a:t>
            </a:r>
          </a:p>
          <a:p>
            <a:pPr lvl="1"/>
            <a:r>
              <a:rPr lang="en-GB" altLang="en-US" sz="3600" b="1" dirty="0" smtClean="0">
                <a:solidFill>
                  <a:srgbClr val="F80836"/>
                </a:solidFill>
                <a:latin typeface="Comic Sans MS" panose="030F0702030302020204" pitchFamily="66" charset="0"/>
              </a:rPr>
              <a:t>transmission star coupler</a:t>
            </a:r>
            <a:r>
              <a:rPr lang="en-GB" altLang="en-US" sz="3600" dirty="0" smtClean="0">
                <a:solidFill>
                  <a:srgbClr val="F80836"/>
                </a:solidFill>
                <a:latin typeface="Comic Sans MS" panose="030F0702030302020204" pitchFamily="66" charset="0"/>
              </a:rPr>
              <a:t> </a:t>
            </a:r>
          </a:p>
          <a:p>
            <a:pPr lvl="2">
              <a:buFontTx/>
              <a:buNone/>
            </a:pPr>
            <a:r>
              <a:rPr lang="en-GB" altLang="en-US" sz="2800" dirty="0" smtClean="0">
                <a:latin typeface="Comic Sans MS" panose="030F0702030302020204" pitchFamily="66" charset="0"/>
              </a:rPr>
              <a:t>the light at any of the input port is split equally through all output ports.</a:t>
            </a:r>
            <a:r>
              <a:rPr lang="en-GB" altLang="en-US" sz="3200" dirty="0" smtClean="0">
                <a:latin typeface="Comic Sans MS" panose="030F0702030302020204" pitchFamily="66" charset="0"/>
              </a:rPr>
              <a:t> </a:t>
            </a:r>
            <a:endParaRPr lang="en-GB" altLang="en-US" sz="3200" dirty="0" smtClean="0">
              <a:solidFill>
                <a:srgbClr val="F80836"/>
              </a:solidFill>
              <a:latin typeface="Comic Sans MS" panose="030F0702030302020204" pitchFamily="66" charset="0"/>
            </a:endParaRPr>
          </a:p>
          <a:p>
            <a:pPr lvl="1"/>
            <a:r>
              <a:rPr lang="en-GB" altLang="en-US" sz="3600" b="1" dirty="0" smtClean="0">
                <a:solidFill>
                  <a:srgbClr val="F80836"/>
                </a:solidFill>
                <a:latin typeface="Comic Sans MS" panose="030F0702030302020204" pitchFamily="66" charset="0"/>
              </a:rPr>
              <a:t>reflection star coupler</a:t>
            </a:r>
            <a:r>
              <a:rPr lang="en-GB" altLang="en-US" sz="3600" dirty="0" smtClean="0">
                <a:solidFill>
                  <a:srgbClr val="F80836"/>
                </a:solidFill>
                <a:latin typeface="Comic Sans MS" panose="030F0702030302020204" pitchFamily="66" charset="0"/>
              </a:rPr>
              <a:t> </a:t>
            </a:r>
          </a:p>
          <a:p>
            <a:endParaRPr lang="en-GB" altLang="en-US" sz="4000" dirty="0">
              <a:solidFill>
                <a:srgbClr val="F80836"/>
              </a:solidFill>
              <a:latin typeface="Comic Sans MS" panose="030F0702030302020204" pitchFamily="66" charset="0"/>
            </a:endParaRPr>
          </a:p>
        </p:txBody>
      </p:sp>
    </p:spTree>
    <p:extLst>
      <p:ext uri="{BB962C8B-B14F-4D97-AF65-F5344CB8AC3E}">
        <p14:creationId xmlns:p14="http://schemas.microsoft.com/office/powerpoint/2010/main" val="711279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0" y="329"/>
            <a:ext cx="5475890" cy="657226"/>
          </a:xfrm>
        </p:spPr>
        <p:txBody>
          <a:bodyPr>
            <a:noAutofit/>
          </a:bodyPr>
          <a:lstStyle/>
          <a:p>
            <a:pPr algn="l"/>
            <a:r>
              <a:rPr lang="en-US" altLang="en-US" sz="4200" b="1" dirty="0">
                <a:solidFill>
                  <a:srgbClr val="C00000"/>
                </a:solidFill>
                <a:latin typeface="Comic Sans MS" panose="030F0702030302020204" pitchFamily="66" charset="0"/>
              </a:rPr>
              <a:t>Fibre Star Coupler</a:t>
            </a:r>
          </a:p>
        </p:txBody>
      </p:sp>
      <p:sp>
        <p:nvSpPr>
          <p:cNvPr id="6" name="Text Box 12"/>
          <p:cNvSpPr txBox="1">
            <a:spLocks noChangeArrowheads="1"/>
          </p:cNvSpPr>
          <p:nvPr/>
        </p:nvSpPr>
        <p:spPr bwMode="auto">
          <a:xfrm>
            <a:off x="283779" y="893775"/>
            <a:ext cx="992932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sz="2400" dirty="0">
                <a:solidFill>
                  <a:srgbClr val="0000FF"/>
                </a:solidFill>
                <a:latin typeface="Comic Sans MS" panose="030F0702030302020204" pitchFamily="66" charset="0"/>
              </a:rPr>
              <a:t>Combines power from </a:t>
            </a:r>
            <a:r>
              <a:rPr lang="en-US" altLang="en-US" sz="2400" i="1" dirty="0">
                <a:solidFill>
                  <a:srgbClr val="0000FF"/>
                </a:solidFill>
                <a:latin typeface="Comic Sans MS" panose="030F0702030302020204" pitchFamily="66" charset="0"/>
              </a:rPr>
              <a:t>N</a:t>
            </a:r>
            <a:r>
              <a:rPr lang="en-US" altLang="en-US" sz="2400" dirty="0">
                <a:solidFill>
                  <a:srgbClr val="0000FF"/>
                </a:solidFill>
                <a:latin typeface="Comic Sans MS" panose="030F0702030302020204" pitchFamily="66" charset="0"/>
              </a:rPr>
              <a:t> inputs and divided them between </a:t>
            </a:r>
            <a:r>
              <a:rPr lang="en-US" altLang="en-US" sz="2400" i="1" dirty="0">
                <a:solidFill>
                  <a:srgbClr val="0000FF"/>
                </a:solidFill>
                <a:latin typeface="Comic Sans MS" panose="030F0702030302020204" pitchFamily="66" charset="0"/>
              </a:rPr>
              <a:t>M</a:t>
            </a:r>
            <a:r>
              <a:rPr lang="en-US" altLang="en-US" sz="2400" dirty="0">
                <a:solidFill>
                  <a:srgbClr val="0000FF"/>
                </a:solidFill>
                <a:latin typeface="Comic Sans MS" panose="030F0702030302020204" pitchFamily="66" charset="0"/>
              </a:rPr>
              <a:t> outputs</a:t>
            </a:r>
            <a:endParaRPr lang="en-US" altLang="en-US" dirty="0">
              <a:solidFill>
                <a:srgbClr val="0000FF"/>
              </a:solidFill>
              <a:latin typeface="Comic Sans MS" panose="030F0702030302020204" pitchFamily="66" charset="0"/>
            </a:endParaRPr>
          </a:p>
        </p:txBody>
      </p:sp>
      <p:grpSp>
        <p:nvGrpSpPr>
          <p:cNvPr id="7" name="Group 25"/>
          <p:cNvGrpSpPr>
            <a:grpSpLocks/>
          </p:cNvGrpSpPr>
          <p:nvPr/>
        </p:nvGrpSpPr>
        <p:grpSpPr bwMode="auto">
          <a:xfrm>
            <a:off x="648904" y="3639207"/>
            <a:ext cx="5807074" cy="728663"/>
            <a:chOff x="422" y="2544"/>
            <a:chExt cx="3658" cy="459"/>
          </a:xfrm>
        </p:grpSpPr>
        <p:graphicFrame>
          <p:nvGraphicFramePr>
            <p:cNvPr id="8" name="Object 13"/>
            <p:cNvGraphicFramePr>
              <a:graphicFrameLocks noChangeAspect="1"/>
            </p:cNvGraphicFramePr>
            <p:nvPr/>
          </p:nvGraphicFramePr>
          <p:xfrm>
            <a:off x="1920" y="2544"/>
            <a:ext cx="2160" cy="459"/>
          </p:xfrm>
          <a:graphic>
            <a:graphicData uri="http://schemas.openxmlformats.org/presentationml/2006/ole">
              <mc:AlternateContent xmlns:mc="http://schemas.openxmlformats.org/markup-compatibility/2006">
                <mc:Choice xmlns:v="urn:schemas-microsoft-com:vml" Requires="v">
                  <p:oleObj spid="_x0000_s6185" name="Equation" r:id="rId3" imgW="2019240" imgH="431640" progId="Equation.3">
                    <p:embed/>
                  </p:oleObj>
                </mc:Choice>
                <mc:Fallback>
                  <p:oleObj name="Equation" r:id="rId3" imgW="2019240" imgH="431640" progId="Equation.3">
                    <p:embed/>
                    <p:pic>
                      <p:nvPicPr>
                        <p:cNvPr id="184333"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2544"/>
                          <a:ext cx="2160"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5"/>
            <p:cNvSpPr txBox="1">
              <a:spLocks noChangeArrowheads="1"/>
            </p:cNvSpPr>
            <p:nvPr/>
          </p:nvSpPr>
          <p:spPr bwMode="auto">
            <a:xfrm>
              <a:off x="422" y="2639"/>
              <a:ext cx="135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2400">
                  <a:solidFill>
                    <a:srgbClr val="0000FF"/>
                  </a:solidFill>
                  <a:latin typeface="Comic Sans MS" panose="030F0702030302020204" pitchFamily="66" charset="0"/>
                </a:rPr>
                <a:t>Coupling ratio</a:t>
              </a:r>
            </a:p>
          </p:txBody>
        </p:sp>
      </p:grpSp>
      <p:grpSp>
        <p:nvGrpSpPr>
          <p:cNvPr id="10" name="Group 26"/>
          <p:cNvGrpSpPr>
            <a:grpSpLocks/>
          </p:cNvGrpSpPr>
          <p:nvPr/>
        </p:nvGrpSpPr>
        <p:grpSpPr bwMode="auto">
          <a:xfrm>
            <a:off x="756745" y="4592650"/>
            <a:ext cx="5029200" cy="981075"/>
            <a:chOff x="480" y="3072"/>
            <a:chExt cx="3168" cy="618"/>
          </a:xfrm>
        </p:grpSpPr>
        <p:graphicFrame>
          <p:nvGraphicFramePr>
            <p:cNvPr id="11" name="Object 14"/>
            <p:cNvGraphicFramePr>
              <a:graphicFrameLocks noChangeAspect="1"/>
            </p:cNvGraphicFramePr>
            <p:nvPr/>
          </p:nvGraphicFramePr>
          <p:xfrm>
            <a:off x="2064" y="3072"/>
            <a:ext cx="1584" cy="618"/>
          </p:xfrm>
          <a:graphic>
            <a:graphicData uri="http://schemas.openxmlformats.org/presentationml/2006/ole">
              <mc:AlternateContent xmlns:mc="http://schemas.openxmlformats.org/markup-compatibility/2006">
                <mc:Choice xmlns:v="urn:schemas-microsoft-com:vml" Requires="v">
                  <p:oleObj spid="_x0000_s6186" name="Equation" r:id="rId5" imgW="1562040" imgH="609480" progId="Equation.3">
                    <p:embed/>
                  </p:oleObj>
                </mc:Choice>
                <mc:Fallback>
                  <p:oleObj name="Equation" r:id="rId5" imgW="1562040" imgH="609480" progId="Equation.3">
                    <p:embed/>
                    <p:pic>
                      <p:nvPicPr>
                        <p:cNvPr id="184334"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 y="3072"/>
                          <a:ext cx="1584" cy="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6"/>
            <p:cNvSpPr txBox="1">
              <a:spLocks noChangeArrowheads="1"/>
            </p:cNvSpPr>
            <p:nvPr/>
          </p:nvSpPr>
          <p:spPr bwMode="auto">
            <a:xfrm>
              <a:off x="480" y="3263"/>
              <a:ext cx="114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sz="2400">
                  <a:solidFill>
                    <a:srgbClr val="0000FF"/>
                  </a:solidFill>
                  <a:latin typeface="Comic Sans MS" panose="030F0702030302020204" pitchFamily="66" charset="0"/>
                </a:rPr>
                <a:t>Excess loss</a:t>
              </a:r>
            </a:p>
          </p:txBody>
        </p:sp>
      </p:grpSp>
      <p:grpSp>
        <p:nvGrpSpPr>
          <p:cNvPr id="13" name="Group 21"/>
          <p:cNvGrpSpPr>
            <a:grpSpLocks/>
          </p:cNvGrpSpPr>
          <p:nvPr/>
        </p:nvGrpSpPr>
        <p:grpSpPr bwMode="auto">
          <a:xfrm>
            <a:off x="1172779" y="1443695"/>
            <a:ext cx="6731000" cy="1985963"/>
            <a:chOff x="752" y="1161"/>
            <a:chExt cx="4240" cy="1251"/>
          </a:xfrm>
        </p:grpSpPr>
        <p:pic>
          <p:nvPicPr>
            <p:cNvPr id="14" name="Picture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 y="1202"/>
              <a:ext cx="3704"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5"/>
            <p:cNvSpPr>
              <a:spLocks noChangeArrowheads="1"/>
            </p:cNvSpPr>
            <p:nvPr/>
          </p:nvSpPr>
          <p:spPr bwMode="auto">
            <a:xfrm>
              <a:off x="752" y="1202"/>
              <a:ext cx="288" cy="1206"/>
            </a:xfrm>
            <a:prstGeom prst="rect">
              <a:avLst/>
            </a:prstGeom>
            <a:solidFill>
              <a:srgbClr val="FFFFFF"/>
            </a:solidFill>
            <a:ln>
              <a:noFill/>
            </a:ln>
            <a:effectLst/>
            <a:extLs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FF0000"/>
                </a:solidFill>
                <a:latin typeface="Comic Sans MS" panose="030F0702030302020204" pitchFamily="66" charset="0"/>
              </a:endParaRPr>
            </a:p>
          </p:txBody>
        </p:sp>
        <p:sp>
          <p:nvSpPr>
            <p:cNvPr id="16" name="Rectangle 6"/>
            <p:cNvSpPr>
              <a:spLocks noChangeArrowheads="1"/>
            </p:cNvSpPr>
            <p:nvPr/>
          </p:nvSpPr>
          <p:spPr bwMode="auto">
            <a:xfrm>
              <a:off x="4704" y="1204"/>
              <a:ext cx="288" cy="1206"/>
            </a:xfrm>
            <a:prstGeom prst="rect">
              <a:avLst/>
            </a:prstGeom>
            <a:solidFill>
              <a:srgbClr val="FFFFFF"/>
            </a:solidFill>
            <a:ln>
              <a:noFill/>
            </a:ln>
            <a:effectLst/>
            <a:extLs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FF0000"/>
                </a:solidFill>
                <a:latin typeface="Comic Sans MS" panose="030F0702030302020204" pitchFamily="66" charset="0"/>
              </a:endParaRPr>
            </a:p>
          </p:txBody>
        </p:sp>
        <p:sp>
          <p:nvSpPr>
            <p:cNvPr id="17" name="Text Box 4"/>
            <p:cNvSpPr txBox="1">
              <a:spLocks noChangeArrowheads="1"/>
            </p:cNvSpPr>
            <p:nvPr/>
          </p:nvSpPr>
          <p:spPr bwMode="auto">
            <a:xfrm>
              <a:off x="816" y="1161"/>
              <a:ext cx="18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a:solidFill>
                    <a:srgbClr val="FF0000"/>
                  </a:solidFill>
                  <a:latin typeface="Comic Sans MS" panose="030F0702030302020204" pitchFamily="66" charset="0"/>
                </a:rPr>
                <a:t>1</a:t>
              </a:r>
            </a:p>
          </p:txBody>
        </p:sp>
        <p:sp>
          <p:nvSpPr>
            <p:cNvPr id="18" name="Text Box 7"/>
            <p:cNvSpPr txBox="1">
              <a:spLocks noChangeArrowheads="1"/>
            </p:cNvSpPr>
            <p:nvPr/>
          </p:nvSpPr>
          <p:spPr bwMode="auto">
            <a:xfrm>
              <a:off x="816" y="2179"/>
              <a:ext cx="23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i="1">
                  <a:solidFill>
                    <a:srgbClr val="FF0000"/>
                  </a:solidFill>
                  <a:latin typeface="Comic Sans MS" panose="030F0702030302020204" pitchFamily="66" charset="0"/>
                </a:rPr>
                <a:t>N</a:t>
              </a:r>
              <a:endParaRPr lang="en-US" altLang="en-US">
                <a:solidFill>
                  <a:srgbClr val="FF0000"/>
                </a:solidFill>
                <a:latin typeface="Comic Sans MS" panose="030F0702030302020204" pitchFamily="66" charset="0"/>
              </a:endParaRPr>
            </a:p>
          </p:txBody>
        </p:sp>
        <p:sp>
          <p:nvSpPr>
            <p:cNvPr id="19" name="Rectangle 8"/>
            <p:cNvSpPr>
              <a:spLocks noChangeArrowheads="1"/>
            </p:cNvSpPr>
            <p:nvPr/>
          </p:nvSpPr>
          <p:spPr bwMode="auto">
            <a:xfrm>
              <a:off x="4656" y="1202"/>
              <a:ext cx="288" cy="1206"/>
            </a:xfrm>
            <a:prstGeom prst="rect">
              <a:avLst/>
            </a:prstGeom>
            <a:solidFill>
              <a:srgbClr val="FFFFFF"/>
            </a:solidFill>
            <a:ln>
              <a:noFill/>
            </a:ln>
            <a:effectLst/>
            <a:extLs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FF0000"/>
                </a:solidFill>
                <a:latin typeface="Comic Sans MS" panose="030F0702030302020204" pitchFamily="66" charset="0"/>
              </a:endParaRPr>
            </a:p>
          </p:txBody>
        </p:sp>
        <p:sp>
          <p:nvSpPr>
            <p:cNvPr id="20" name="Text Box 9"/>
            <p:cNvSpPr txBox="1">
              <a:spLocks noChangeArrowheads="1"/>
            </p:cNvSpPr>
            <p:nvPr/>
          </p:nvSpPr>
          <p:spPr bwMode="auto">
            <a:xfrm>
              <a:off x="4720" y="1161"/>
              <a:ext cx="18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a:solidFill>
                    <a:srgbClr val="FF0000"/>
                  </a:solidFill>
                  <a:latin typeface="Comic Sans MS" panose="030F0702030302020204" pitchFamily="66" charset="0"/>
                </a:rPr>
                <a:t>1</a:t>
              </a:r>
            </a:p>
          </p:txBody>
        </p:sp>
        <p:sp>
          <p:nvSpPr>
            <p:cNvPr id="21" name="Text Box 10"/>
            <p:cNvSpPr txBox="1">
              <a:spLocks noChangeArrowheads="1"/>
            </p:cNvSpPr>
            <p:nvPr/>
          </p:nvSpPr>
          <p:spPr bwMode="auto">
            <a:xfrm>
              <a:off x="4720" y="2179"/>
              <a:ext cx="23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i="1">
                  <a:solidFill>
                    <a:srgbClr val="FF0000"/>
                  </a:solidFill>
                  <a:latin typeface="Comic Sans MS" panose="030F0702030302020204" pitchFamily="66" charset="0"/>
                </a:rPr>
                <a:t>N</a:t>
              </a:r>
              <a:endParaRPr lang="en-US" altLang="en-US">
                <a:solidFill>
                  <a:srgbClr val="FF0000"/>
                </a:solidFill>
                <a:latin typeface="Comic Sans MS" panose="030F0702030302020204" pitchFamily="66" charset="0"/>
              </a:endParaRPr>
            </a:p>
          </p:txBody>
        </p:sp>
        <p:sp>
          <p:nvSpPr>
            <p:cNvPr id="22" name="Text Box 17"/>
            <p:cNvSpPr txBox="1">
              <a:spLocks noChangeArrowheads="1"/>
            </p:cNvSpPr>
            <p:nvPr/>
          </p:nvSpPr>
          <p:spPr bwMode="auto">
            <a:xfrm>
              <a:off x="997" y="1247"/>
              <a:ext cx="23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i="1">
                  <a:solidFill>
                    <a:srgbClr val="FF0000"/>
                  </a:solidFill>
                  <a:latin typeface="Comic Sans MS" panose="030F0702030302020204" pitchFamily="66" charset="0"/>
                </a:rPr>
                <a:t>P</a:t>
              </a:r>
              <a:r>
                <a:rPr lang="en-US" altLang="en-US" baseline="-25000">
                  <a:solidFill>
                    <a:srgbClr val="FF0000"/>
                  </a:solidFill>
                  <a:latin typeface="Comic Sans MS" panose="030F0702030302020204" pitchFamily="66" charset="0"/>
                </a:rPr>
                <a:t>1</a:t>
              </a:r>
              <a:endParaRPr lang="en-US" altLang="en-US">
                <a:solidFill>
                  <a:srgbClr val="FF0000"/>
                </a:solidFill>
                <a:latin typeface="Comic Sans MS" panose="030F0702030302020204" pitchFamily="66" charset="0"/>
              </a:endParaRPr>
            </a:p>
          </p:txBody>
        </p:sp>
        <p:sp>
          <p:nvSpPr>
            <p:cNvPr id="23" name="Text Box 18"/>
            <p:cNvSpPr txBox="1">
              <a:spLocks noChangeArrowheads="1"/>
            </p:cNvSpPr>
            <p:nvPr/>
          </p:nvSpPr>
          <p:spPr bwMode="auto">
            <a:xfrm>
              <a:off x="1007" y="2081"/>
              <a:ext cx="27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i="1">
                  <a:solidFill>
                    <a:srgbClr val="FF0000"/>
                  </a:solidFill>
                  <a:latin typeface="Comic Sans MS" panose="030F0702030302020204" pitchFamily="66" charset="0"/>
                </a:rPr>
                <a:t>P</a:t>
              </a:r>
              <a:r>
                <a:rPr lang="en-US" altLang="en-US" baseline="-25000">
                  <a:solidFill>
                    <a:srgbClr val="FF0000"/>
                  </a:solidFill>
                  <a:latin typeface="Comic Sans MS" panose="030F0702030302020204" pitchFamily="66" charset="0"/>
                </a:rPr>
                <a:t>N</a:t>
              </a:r>
              <a:endParaRPr lang="en-US" altLang="en-US">
                <a:solidFill>
                  <a:srgbClr val="FF0000"/>
                </a:solidFill>
                <a:latin typeface="Comic Sans MS" panose="030F0702030302020204" pitchFamily="66" charset="0"/>
              </a:endParaRPr>
            </a:p>
          </p:txBody>
        </p:sp>
        <p:sp>
          <p:nvSpPr>
            <p:cNvPr id="24" name="Line 19"/>
            <p:cNvSpPr>
              <a:spLocks noChangeShapeType="1"/>
            </p:cNvSpPr>
            <p:nvPr/>
          </p:nvSpPr>
          <p:spPr bwMode="auto">
            <a:xfrm>
              <a:off x="1104" y="1680"/>
              <a:ext cx="0" cy="240"/>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FF0000"/>
                </a:solidFill>
                <a:latin typeface="Comic Sans MS" panose="030F0702030302020204" pitchFamily="66" charset="0"/>
              </a:endParaRPr>
            </a:p>
          </p:txBody>
        </p:sp>
        <p:sp>
          <p:nvSpPr>
            <p:cNvPr id="25" name="Line 20"/>
            <p:cNvSpPr>
              <a:spLocks noChangeShapeType="1"/>
            </p:cNvSpPr>
            <p:nvPr/>
          </p:nvSpPr>
          <p:spPr bwMode="auto">
            <a:xfrm>
              <a:off x="4464" y="1680"/>
              <a:ext cx="0" cy="240"/>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FF0000"/>
                </a:solidFill>
                <a:latin typeface="Comic Sans MS" panose="030F0702030302020204" pitchFamily="66" charset="0"/>
              </a:endParaRPr>
            </a:p>
          </p:txBody>
        </p:sp>
      </p:grpSp>
      <p:grpSp>
        <p:nvGrpSpPr>
          <p:cNvPr id="26" name="Group 24"/>
          <p:cNvGrpSpPr>
            <a:grpSpLocks/>
          </p:cNvGrpSpPr>
          <p:nvPr/>
        </p:nvGrpSpPr>
        <p:grpSpPr bwMode="auto">
          <a:xfrm>
            <a:off x="830426" y="5771220"/>
            <a:ext cx="5318125" cy="611187"/>
            <a:chOff x="490" y="3695"/>
            <a:chExt cx="3350" cy="385"/>
          </a:xfrm>
        </p:grpSpPr>
        <p:sp>
          <p:nvSpPr>
            <p:cNvPr id="27" name="Text Box 22"/>
            <p:cNvSpPr txBox="1">
              <a:spLocks noChangeArrowheads="1"/>
            </p:cNvSpPr>
            <p:nvPr/>
          </p:nvSpPr>
          <p:spPr bwMode="auto">
            <a:xfrm>
              <a:off x="490" y="3753"/>
              <a:ext cx="173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a:solidFill>
                    <a:srgbClr val="0000FF"/>
                  </a:solidFill>
                  <a:latin typeface="Comic Sans MS" panose="030F0702030302020204" pitchFamily="66" charset="0"/>
                </a:rPr>
                <a:t>Power at any one output</a:t>
              </a:r>
            </a:p>
          </p:txBody>
        </p:sp>
        <p:graphicFrame>
          <p:nvGraphicFramePr>
            <p:cNvPr id="28" name="Object 23"/>
            <p:cNvGraphicFramePr>
              <a:graphicFrameLocks noChangeAspect="1"/>
            </p:cNvGraphicFramePr>
            <p:nvPr/>
          </p:nvGraphicFramePr>
          <p:xfrm>
            <a:off x="2256" y="3695"/>
            <a:ext cx="1584" cy="385"/>
          </p:xfrm>
          <a:graphic>
            <a:graphicData uri="http://schemas.openxmlformats.org/presentationml/2006/ole">
              <mc:AlternateContent xmlns:mc="http://schemas.openxmlformats.org/markup-compatibility/2006">
                <mc:Choice xmlns:v="urn:schemas-microsoft-com:vml" Requires="v">
                  <p:oleObj spid="_x0000_s6187" name="Equation" r:id="rId8" imgW="1612800" imgH="393480" progId="Equation.3">
                    <p:embed/>
                  </p:oleObj>
                </mc:Choice>
                <mc:Fallback>
                  <p:oleObj name="Equation" r:id="rId8" imgW="1612800" imgH="393480" progId="Equation.3">
                    <p:embed/>
                    <p:pic>
                      <p:nvPicPr>
                        <p:cNvPr id="184343"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6" y="3695"/>
                          <a:ext cx="1584"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44021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0-#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0-#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023679" y="57151"/>
            <a:ext cx="8458200" cy="575618"/>
          </a:xfrm>
        </p:spPr>
        <p:txBody>
          <a:bodyPr>
            <a:noAutofit/>
          </a:bodyPr>
          <a:lstStyle/>
          <a:p>
            <a:pPr algn="l"/>
            <a:r>
              <a:rPr lang="en-US" altLang="en-US" b="1" dirty="0">
                <a:solidFill>
                  <a:srgbClr val="C00000"/>
                </a:solidFill>
                <a:latin typeface="Comic Sans MS" panose="030F0702030302020204" pitchFamily="66" charset="0"/>
              </a:rPr>
              <a:t>Star Coupler - 8 X 8</a:t>
            </a:r>
          </a:p>
        </p:txBody>
      </p:sp>
      <p:grpSp>
        <p:nvGrpSpPr>
          <p:cNvPr id="6" name="Group 64"/>
          <p:cNvGrpSpPr>
            <a:grpSpLocks/>
          </p:cNvGrpSpPr>
          <p:nvPr/>
        </p:nvGrpSpPr>
        <p:grpSpPr bwMode="auto">
          <a:xfrm>
            <a:off x="1803400" y="1721794"/>
            <a:ext cx="7377113" cy="3402013"/>
            <a:chOff x="816" y="921"/>
            <a:chExt cx="4647" cy="2143"/>
          </a:xfrm>
        </p:grpSpPr>
        <p:grpSp>
          <p:nvGrpSpPr>
            <p:cNvPr id="7" name="Group 8"/>
            <p:cNvGrpSpPr>
              <a:grpSpLocks/>
            </p:cNvGrpSpPr>
            <p:nvPr/>
          </p:nvGrpSpPr>
          <p:grpSpPr bwMode="auto">
            <a:xfrm>
              <a:off x="1384" y="1008"/>
              <a:ext cx="328" cy="2048"/>
              <a:chOff x="1384" y="1008"/>
              <a:chExt cx="328" cy="2048"/>
            </a:xfrm>
          </p:grpSpPr>
          <p:sp>
            <p:nvSpPr>
              <p:cNvPr id="60" name="Rectangle 4"/>
              <p:cNvSpPr>
                <a:spLocks noChangeArrowheads="1"/>
              </p:cNvSpPr>
              <p:nvPr/>
            </p:nvSpPr>
            <p:spPr bwMode="auto">
              <a:xfrm>
                <a:off x="1384" y="2720"/>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sp>
            <p:nvSpPr>
              <p:cNvPr id="61" name="Rectangle 5"/>
              <p:cNvSpPr>
                <a:spLocks noChangeArrowheads="1"/>
              </p:cNvSpPr>
              <p:nvPr/>
            </p:nvSpPr>
            <p:spPr bwMode="auto">
              <a:xfrm>
                <a:off x="1384" y="2144"/>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sp>
            <p:nvSpPr>
              <p:cNvPr id="62" name="Rectangle 6"/>
              <p:cNvSpPr>
                <a:spLocks noChangeArrowheads="1"/>
              </p:cNvSpPr>
              <p:nvPr/>
            </p:nvSpPr>
            <p:spPr bwMode="auto">
              <a:xfrm>
                <a:off x="1384" y="1568"/>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sp>
            <p:nvSpPr>
              <p:cNvPr id="63" name="Rectangle 7"/>
              <p:cNvSpPr>
                <a:spLocks noChangeArrowheads="1"/>
              </p:cNvSpPr>
              <p:nvPr/>
            </p:nvSpPr>
            <p:spPr bwMode="auto">
              <a:xfrm>
                <a:off x="1384" y="1008"/>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grpSp>
        <p:grpSp>
          <p:nvGrpSpPr>
            <p:cNvPr id="8" name="Group 9"/>
            <p:cNvGrpSpPr>
              <a:grpSpLocks/>
            </p:cNvGrpSpPr>
            <p:nvPr/>
          </p:nvGrpSpPr>
          <p:grpSpPr bwMode="auto">
            <a:xfrm>
              <a:off x="2696" y="1008"/>
              <a:ext cx="328" cy="2048"/>
              <a:chOff x="1384" y="1008"/>
              <a:chExt cx="328" cy="2048"/>
            </a:xfrm>
          </p:grpSpPr>
          <p:sp>
            <p:nvSpPr>
              <p:cNvPr id="56" name="Rectangle 10"/>
              <p:cNvSpPr>
                <a:spLocks noChangeArrowheads="1"/>
              </p:cNvSpPr>
              <p:nvPr/>
            </p:nvSpPr>
            <p:spPr bwMode="auto">
              <a:xfrm>
                <a:off x="1384" y="2720"/>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sp>
            <p:nvSpPr>
              <p:cNvPr id="57" name="Rectangle 11"/>
              <p:cNvSpPr>
                <a:spLocks noChangeArrowheads="1"/>
              </p:cNvSpPr>
              <p:nvPr/>
            </p:nvSpPr>
            <p:spPr bwMode="auto">
              <a:xfrm>
                <a:off x="1384" y="2144"/>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sp>
            <p:nvSpPr>
              <p:cNvPr id="58" name="Rectangle 12"/>
              <p:cNvSpPr>
                <a:spLocks noChangeArrowheads="1"/>
              </p:cNvSpPr>
              <p:nvPr/>
            </p:nvSpPr>
            <p:spPr bwMode="auto">
              <a:xfrm>
                <a:off x="1384" y="1568"/>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sp>
            <p:nvSpPr>
              <p:cNvPr id="59" name="Rectangle 13"/>
              <p:cNvSpPr>
                <a:spLocks noChangeArrowheads="1"/>
              </p:cNvSpPr>
              <p:nvPr/>
            </p:nvSpPr>
            <p:spPr bwMode="auto">
              <a:xfrm>
                <a:off x="1384" y="1008"/>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grpSp>
        <p:grpSp>
          <p:nvGrpSpPr>
            <p:cNvPr id="9" name="Group 14"/>
            <p:cNvGrpSpPr>
              <a:grpSpLocks/>
            </p:cNvGrpSpPr>
            <p:nvPr/>
          </p:nvGrpSpPr>
          <p:grpSpPr bwMode="auto">
            <a:xfrm>
              <a:off x="3984" y="1008"/>
              <a:ext cx="328" cy="2048"/>
              <a:chOff x="1384" y="1008"/>
              <a:chExt cx="328" cy="2048"/>
            </a:xfrm>
          </p:grpSpPr>
          <p:sp>
            <p:nvSpPr>
              <p:cNvPr id="52" name="Rectangle 15"/>
              <p:cNvSpPr>
                <a:spLocks noChangeArrowheads="1"/>
              </p:cNvSpPr>
              <p:nvPr/>
            </p:nvSpPr>
            <p:spPr bwMode="auto">
              <a:xfrm>
                <a:off x="1384" y="2720"/>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sp>
            <p:nvSpPr>
              <p:cNvPr id="53" name="Rectangle 16"/>
              <p:cNvSpPr>
                <a:spLocks noChangeArrowheads="1"/>
              </p:cNvSpPr>
              <p:nvPr/>
            </p:nvSpPr>
            <p:spPr bwMode="auto">
              <a:xfrm>
                <a:off x="1384" y="2144"/>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sp>
            <p:nvSpPr>
              <p:cNvPr id="54" name="Rectangle 17"/>
              <p:cNvSpPr>
                <a:spLocks noChangeArrowheads="1"/>
              </p:cNvSpPr>
              <p:nvPr/>
            </p:nvSpPr>
            <p:spPr bwMode="auto">
              <a:xfrm>
                <a:off x="1384" y="1568"/>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sp>
            <p:nvSpPr>
              <p:cNvPr id="55" name="Rectangle 18"/>
              <p:cNvSpPr>
                <a:spLocks noChangeArrowheads="1"/>
              </p:cNvSpPr>
              <p:nvPr/>
            </p:nvSpPr>
            <p:spPr bwMode="auto">
              <a:xfrm>
                <a:off x="1384" y="1008"/>
                <a:ext cx="328" cy="336"/>
              </a:xfrm>
              <a:prstGeom prst="rect">
                <a:avLst/>
              </a:prstGeom>
              <a:solidFill>
                <a:srgbClr val="F8083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txBody>
              <a:bodyPr wrap="none" anchor="ctr"/>
              <a:lstStyle/>
              <a:p>
                <a:endParaRPr lang="en-US">
                  <a:solidFill>
                    <a:srgbClr val="0000FF"/>
                  </a:solidFill>
                  <a:latin typeface="Comic Sans MS" panose="030F0702030302020204" pitchFamily="66" charset="0"/>
                </a:endParaRPr>
              </a:p>
            </p:txBody>
          </p:sp>
        </p:grpSp>
        <p:sp>
          <p:nvSpPr>
            <p:cNvPr id="10" name="Line 19"/>
            <p:cNvSpPr>
              <a:spLocks noChangeShapeType="1"/>
            </p:cNvSpPr>
            <p:nvPr/>
          </p:nvSpPr>
          <p:spPr bwMode="auto">
            <a:xfrm>
              <a:off x="1728" y="1104"/>
              <a:ext cx="960"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11" name="Line 20"/>
            <p:cNvSpPr>
              <a:spLocks noChangeShapeType="1"/>
            </p:cNvSpPr>
            <p:nvPr/>
          </p:nvSpPr>
          <p:spPr bwMode="auto">
            <a:xfrm>
              <a:off x="3032" y="1096"/>
              <a:ext cx="960"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12" name="Line 21"/>
            <p:cNvSpPr>
              <a:spLocks noChangeShapeType="1"/>
            </p:cNvSpPr>
            <p:nvPr/>
          </p:nvSpPr>
          <p:spPr bwMode="auto">
            <a:xfrm>
              <a:off x="1728" y="2960"/>
              <a:ext cx="960" cy="0"/>
            </a:xfrm>
            <a:prstGeom prst="line">
              <a:avLst/>
            </a:prstGeom>
            <a:noFill/>
            <a:ln w="28575">
              <a:solidFill>
                <a:srgbClr val="33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13" name="Line 22"/>
            <p:cNvSpPr>
              <a:spLocks noChangeShapeType="1"/>
            </p:cNvSpPr>
            <p:nvPr/>
          </p:nvSpPr>
          <p:spPr bwMode="auto">
            <a:xfrm>
              <a:off x="3032" y="2968"/>
              <a:ext cx="960" cy="0"/>
            </a:xfrm>
            <a:prstGeom prst="line">
              <a:avLst/>
            </a:prstGeom>
            <a:noFill/>
            <a:ln w="28575">
              <a:solidFill>
                <a:srgbClr val="33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14" name="Line 23"/>
            <p:cNvSpPr>
              <a:spLocks noChangeShapeType="1"/>
            </p:cNvSpPr>
            <p:nvPr/>
          </p:nvSpPr>
          <p:spPr bwMode="auto">
            <a:xfrm>
              <a:off x="1056" y="1104"/>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15" name="Line 24"/>
            <p:cNvSpPr>
              <a:spLocks noChangeShapeType="1"/>
            </p:cNvSpPr>
            <p:nvPr/>
          </p:nvSpPr>
          <p:spPr bwMode="auto">
            <a:xfrm>
              <a:off x="1056" y="1248"/>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16" name="Line 25"/>
            <p:cNvSpPr>
              <a:spLocks noChangeShapeType="1"/>
            </p:cNvSpPr>
            <p:nvPr/>
          </p:nvSpPr>
          <p:spPr bwMode="auto">
            <a:xfrm>
              <a:off x="1056" y="1680"/>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17" name="Line 26"/>
            <p:cNvSpPr>
              <a:spLocks noChangeShapeType="1"/>
            </p:cNvSpPr>
            <p:nvPr/>
          </p:nvSpPr>
          <p:spPr bwMode="auto">
            <a:xfrm>
              <a:off x="1056" y="1824"/>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18" name="Line 27"/>
            <p:cNvSpPr>
              <a:spLocks noChangeShapeType="1"/>
            </p:cNvSpPr>
            <p:nvPr/>
          </p:nvSpPr>
          <p:spPr bwMode="auto">
            <a:xfrm>
              <a:off x="1056" y="2240"/>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19" name="Line 28"/>
            <p:cNvSpPr>
              <a:spLocks noChangeShapeType="1"/>
            </p:cNvSpPr>
            <p:nvPr/>
          </p:nvSpPr>
          <p:spPr bwMode="auto">
            <a:xfrm>
              <a:off x="1056" y="2384"/>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20" name="Line 29"/>
            <p:cNvSpPr>
              <a:spLocks noChangeShapeType="1"/>
            </p:cNvSpPr>
            <p:nvPr/>
          </p:nvSpPr>
          <p:spPr bwMode="auto">
            <a:xfrm>
              <a:off x="1056" y="2816"/>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21" name="Line 30"/>
            <p:cNvSpPr>
              <a:spLocks noChangeShapeType="1"/>
            </p:cNvSpPr>
            <p:nvPr/>
          </p:nvSpPr>
          <p:spPr bwMode="auto">
            <a:xfrm>
              <a:off x="1056" y="2960"/>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22" name="Line 31"/>
            <p:cNvSpPr>
              <a:spLocks noChangeShapeType="1"/>
            </p:cNvSpPr>
            <p:nvPr/>
          </p:nvSpPr>
          <p:spPr bwMode="auto">
            <a:xfrm>
              <a:off x="4328" y="1096"/>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23" name="Line 32"/>
            <p:cNvSpPr>
              <a:spLocks noChangeShapeType="1"/>
            </p:cNvSpPr>
            <p:nvPr/>
          </p:nvSpPr>
          <p:spPr bwMode="auto">
            <a:xfrm>
              <a:off x="4328" y="1240"/>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24" name="Line 33"/>
            <p:cNvSpPr>
              <a:spLocks noChangeShapeType="1"/>
            </p:cNvSpPr>
            <p:nvPr/>
          </p:nvSpPr>
          <p:spPr bwMode="auto">
            <a:xfrm>
              <a:off x="4328" y="1672"/>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25" name="Line 34"/>
            <p:cNvSpPr>
              <a:spLocks noChangeShapeType="1"/>
            </p:cNvSpPr>
            <p:nvPr/>
          </p:nvSpPr>
          <p:spPr bwMode="auto">
            <a:xfrm>
              <a:off x="4328" y="1816"/>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26" name="Line 35"/>
            <p:cNvSpPr>
              <a:spLocks noChangeShapeType="1"/>
            </p:cNvSpPr>
            <p:nvPr/>
          </p:nvSpPr>
          <p:spPr bwMode="auto">
            <a:xfrm>
              <a:off x="4328" y="2232"/>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27" name="Line 36"/>
            <p:cNvSpPr>
              <a:spLocks noChangeShapeType="1"/>
            </p:cNvSpPr>
            <p:nvPr/>
          </p:nvSpPr>
          <p:spPr bwMode="auto">
            <a:xfrm>
              <a:off x="4328" y="2376"/>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28" name="Line 37"/>
            <p:cNvSpPr>
              <a:spLocks noChangeShapeType="1"/>
            </p:cNvSpPr>
            <p:nvPr/>
          </p:nvSpPr>
          <p:spPr bwMode="auto">
            <a:xfrm>
              <a:off x="4328" y="2808"/>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29" name="Line 38"/>
            <p:cNvSpPr>
              <a:spLocks noChangeShapeType="1"/>
            </p:cNvSpPr>
            <p:nvPr/>
          </p:nvSpPr>
          <p:spPr bwMode="auto">
            <a:xfrm>
              <a:off x="4328" y="2952"/>
              <a:ext cx="33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30" name="Line 39"/>
            <p:cNvSpPr>
              <a:spLocks noChangeShapeType="1"/>
            </p:cNvSpPr>
            <p:nvPr/>
          </p:nvSpPr>
          <p:spPr bwMode="auto">
            <a:xfrm>
              <a:off x="1728" y="1248"/>
              <a:ext cx="960" cy="400"/>
            </a:xfrm>
            <a:prstGeom prst="line">
              <a:avLst/>
            </a:prstGeom>
            <a:noFill/>
            <a:ln w="28575">
              <a:solidFill>
                <a:srgbClr val="33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31" name="Line 40"/>
            <p:cNvSpPr>
              <a:spLocks noChangeShapeType="1"/>
            </p:cNvSpPr>
            <p:nvPr/>
          </p:nvSpPr>
          <p:spPr bwMode="auto">
            <a:xfrm>
              <a:off x="3024" y="1248"/>
              <a:ext cx="960" cy="4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32" name="Line 41"/>
            <p:cNvSpPr>
              <a:spLocks noChangeShapeType="1"/>
            </p:cNvSpPr>
            <p:nvPr/>
          </p:nvSpPr>
          <p:spPr bwMode="auto">
            <a:xfrm>
              <a:off x="1720" y="1672"/>
              <a:ext cx="968" cy="536"/>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33" name="Line 42"/>
            <p:cNvSpPr>
              <a:spLocks noChangeShapeType="1"/>
            </p:cNvSpPr>
            <p:nvPr/>
          </p:nvSpPr>
          <p:spPr bwMode="auto">
            <a:xfrm>
              <a:off x="1704" y="1832"/>
              <a:ext cx="976" cy="960"/>
            </a:xfrm>
            <a:prstGeom prst="line">
              <a:avLst/>
            </a:prstGeom>
            <a:noFill/>
            <a:ln w="28575">
              <a:solidFill>
                <a:srgbClr val="33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34" name="Line 43"/>
            <p:cNvSpPr>
              <a:spLocks noChangeShapeType="1"/>
            </p:cNvSpPr>
            <p:nvPr/>
          </p:nvSpPr>
          <p:spPr bwMode="auto">
            <a:xfrm>
              <a:off x="3024" y="1680"/>
              <a:ext cx="968" cy="536"/>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35" name="Line 44"/>
            <p:cNvSpPr>
              <a:spLocks noChangeShapeType="1"/>
            </p:cNvSpPr>
            <p:nvPr/>
          </p:nvSpPr>
          <p:spPr bwMode="auto">
            <a:xfrm>
              <a:off x="3024" y="1824"/>
              <a:ext cx="952" cy="952"/>
            </a:xfrm>
            <a:prstGeom prst="line">
              <a:avLst/>
            </a:prstGeom>
            <a:noFill/>
            <a:ln w="28575">
              <a:solidFill>
                <a:srgbClr val="33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36" name="Line 45"/>
            <p:cNvSpPr>
              <a:spLocks noChangeShapeType="1"/>
            </p:cNvSpPr>
            <p:nvPr/>
          </p:nvSpPr>
          <p:spPr bwMode="auto">
            <a:xfrm flipV="1">
              <a:off x="1728" y="1248"/>
              <a:ext cx="960" cy="96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37" name="Line 46"/>
            <p:cNvSpPr>
              <a:spLocks noChangeShapeType="1"/>
            </p:cNvSpPr>
            <p:nvPr/>
          </p:nvSpPr>
          <p:spPr bwMode="auto">
            <a:xfrm flipV="1">
              <a:off x="3024" y="1248"/>
              <a:ext cx="960" cy="96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38" name="Line 47"/>
            <p:cNvSpPr>
              <a:spLocks noChangeShapeType="1"/>
            </p:cNvSpPr>
            <p:nvPr/>
          </p:nvSpPr>
          <p:spPr bwMode="auto">
            <a:xfrm flipV="1">
              <a:off x="1728" y="1824"/>
              <a:ext cx="968" cy="560"/>
            </a:xfrm>
            <a:prstGeom prst="line">
              <a:avLst/>
            </a:prstGeom>
            <a:noFill/>
            <a:ln w="28575">
              <a:solidFill>
                <a:srgbClr val="33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39" name="Line 48"/>
            <p:cNvSpPr>
              <a:spLocks noChangeShapeType="1"/>
            </p:cNvSpPr>
            <p:nvPr/>
          </p:nvSpPr>
          <p:spPr bwMode="auto">
            <a:xfrm flipV="1">
              <a:off x="3024" y="1832"/>
              <a:ext cx="968" cy="56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40" name="Line 49"/>
            <p:cNvSpPr>
              <a:spLocks noChangeShapeType="1"/>
            </p:cNvSpPr>
            <p:nvPr/>
          </p:nvSpPr>
          <p:spPr bwMode="auto">
            <a:xfrm flipV="1">
              <a:off x="1728" y="2400"/>
              <a:ext cx="960" cy="384"/>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41" name="Line 50"/>
            <p:cNvSpPr>
              <a:spLocks noChangeShapeType="1"/>
            </p:cNvSpPr>
            <p:nvPr/>
          </p:nvSpPr>
          <p:spPr bwMode="auto">
            <a:xfrm flipV="1">
              <a:off x="3024" y="2400"/>
              <a:ext cx="960" cy="384"/>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42" name="Text Box 51"/>
            <p:cNvSpPr txBox="1">
              <a:spLocks noChangeArrowheads="1"/>
            </p:cNvSpPr>
            <p:nvPr/>
          </p:nvSpPr>
          <p:spPr bwMode="auto">
            <a:xfrm>
              <a:off x="824" y="921"/>
              <a:ext cx="24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a:solidFill>
                    <a:srgbClr val="0000FF"/>
                  </a:solidFill>
                  <a:latin typeface="Comic Sans MS" panose="030F0702030302020204" pitchFamily="66" charset="0"/>
                  <a:sym typeface="Symbol" panose="05050102010706020507" pitchFamily="18" charset="2"/>
                </a:rPr>
                <a:t></a:t>
              </a:r>
              <a:r>
                <a:rPr lang="en-US" altLang="en-US" baseline="-25000">
                  <a:solidFill>
                    <a:srgbClr val="0000FF"/>
                  </a:solidFill>
                  <a:latin typeface="Comic Sans MS" panose="030F0702030302020204" pitchFamily="66" charset="0"/>
                  <a:sym typeface="Symbol" panose="05050102010706020507" pitchFamily="18" charset="2"/>
                </a:rPr>
                <a:t>1</a:t>
              </a:r>
              <a:endParaRPr lang="en-US" altLang="en-US">
                <a:solidFill>
                  <a:srgbClr val="0000FF"/>
                </a:solidFill>
                <a:latin typeface="Comic Sans MS" panose="030F0702030302020204" pitchFamily="66" charset="0"/>
              </a:endParaRPr>
            </a:p>
          </p:txBody>
        </p:sp>
        <p:sp>
          <p:nvSpPr>
            <p:cNvPr id="43" name="Text Box 52"/>
            <p:cNvSpPr txBox="1">
              <a:spLocks noChangeArrowheads="1"/>
            </p:cNvSpPr>
            <p:nvPr/>
          </p:nvSpPr>
          <p:spPr bwMode="auto">
            <a:xfrm>
              <a:off x="816" y="1113"/>
              <a:ext cx="25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a:solidFill>
                    <a:srgbClr val="0000FF"/>
                  </a:solidFill>
                  <a:latin typeface="Comic Sans MS" panose="030F0702030302020204" pitchFamily="66" charset="0"/>
                  <a:sym typeface="Symbol" panose="05050102010706020507" pitchFamily="18" charset="2"/>
                </a:rPr>
                <a:t></a:t>
              </a:r>
              <a:r>
                <a:rPr lang="en-US" altLang="en-US" baseline="-25000">
                  <a:solidFill>
                    <a:srgbClr val="0000FF"/>
                  </a:solidFill>
                  <a:latin typeface="Comic Sans MS" panose="030F0702030302020204" pitchFamily="66" charset="0"/>
                  <a:sym typeface="Symbol" panose="05050102010706020507" pitchFamily="18" charset="2"/>
                </a:rPr>
                <a:t>2</a:t>
              </a:r>
              <a:endParaRPr lang="en-US" altLang="en-US">
                <a:solidFill>
                  <a:srgbClr val="0000FF"/>
                </a:solidFill>
                <a:latin typeface="Comic Sans MS" panose="030F0702030302020204" pitchFamily="66" charset="0"/>
              </a:endParaRPr>
            </a:p>
          </p:txBody>
        </p:sp>
        <p:sp>
          <p:nvSpPr>
            <p:cNvPr id="44" name="Text Box 53"/>
            <p:cNvSpPr txBox="1">
              <a:spLocks noChangeArrowheads="1"/>
            </p:cNvSpPr>
            <p:nvPr/>
          </p:nvSpPr>
          <p:spPr bwMode="auto">
            <a:xfrm>
              <a:off x="816" y="1487"/>
              <a:ext cx="25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a:solidFill>
                    <a:srgbClr val="0000FF"/>
                  </a:solidFill>
                  <a:latin typeface="Comic Sans MS" panose="030F0702030302020204" pitchFamily="66" charset="0"/>
                  <a:sym typeface="Symbol" panose="05050102010706020507" pitchFamily="18" charset="2"/>
                </a:rPr>
                <a:t></a:t>
              </a:r>
              <a:r>
                <a:rPr lang="en-US" altLang="en-US" baseline="-25000">
                  <a:solidFill>
                    <a:srgbClr val="0000FF"/>
                  </a:solidFill>
                  <a:latin typeface="Comic Sans MS" panose="030F0702030302020204" pitchFamily="66" charset="0"/>
                  <a:sym typeface="Symbol" panose="05050102010706020507" pitchFamily="18" charset="2"/>
                </a:rPr>
                <a:t>3</a:t>
              </a:r>
              <a:endParaRPr lang="en-US" altLang="en-US">
                <a:solidFill>
                  <a:srgbClr val="0000FF"/>
                </a:solidFill>
                <a:latin typeface="Comic Sans MS" panose="030F0702030302020204" pitchFamily="66" charset="0"/>
              </a:endParaRPr>
            </a:p>
          </p:txBody>
        </p:sp>
        <p:sp>
          <p:nvSpPr>
            <p:cNvPr id="45" name="Text Box 54"/>
            <p:cNvSpPr txBox="1">
              <a:spLocks noChangeArrowheads="1"/>
            </p:cNvSpPr>
            <p:nvPr/>
          </p:nvSpPr>
          <p:spPr bwMode="auto">
            <a:xfrm>
              <a:off x="816" y="1679"/>
              <a:ext cx="25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a:solidFill>
                    <a:srgbClr val="0000FF"/>
                  </a:solidFill>
                  <a:latin typeface="Comic Sans MS" panose="030F0702030302020204" pitchFamily="66" charset="0"/>
                  <a:sym typeface="Symbol" panose="05050102010706020507" pitchFamily="18" charset="2"/>
                </a:rPr>
                <a:t></a:t>
              </a:r>
              <a:r>
                <a:rPr lang="en-US" altLang="en-US" baseline="-25000">
                  <a:solidFill>
                    <a:srgbClr val="0000FF"/>
                  </a:solidFill>
                  <a:latin typeface="Comic Sans MS" panose="030F0702030302020204" pitchFamily="66" charset="0"/>
                  <a:sym typeface="Symbol" panose="05050102010706020507" pitchFamily="18" charset="2"/>
                </a:rPr>
                <a:t>4</a:t>
              </a:r>
              <a:endParaRPr lang="en-US" altLang="en-US">
                <a:solidFill>
                  <a:srgbClr val="0000FF"/>
                </a:solidFill>
                <a:latin typeface="Comic Sans MS" panose="030F0702030302020204" pitchFamily="66" charset="0"/>
              </a:endParaRPr>
            </a:p>
          </p:txBody>
        </p:sp>
        <p:sp>
          <p:nvSpPr>
            <p:cNvPr id="46" name="Text Box 55"/>
            <p:cNvSpPr txBox="1">
              <a:spLocks noChangeArrowheads="1"/>
            </p:cNvSpPr>
            <p:nvPr/>
          </p:nvSpPr>
          <p:spPr bwMode="auto">
            <a:xfrm>
              <a:off x="816" y="2073"/>
              <a:ext cx="25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a:solidFill>
                    <a:srgbClr val="0000FF"/>
                  </a:solidFill>
                  <a:latin typeface="Comic Sans MS" panose="030F0702030302020204" pitchFamily="66" charset="0"/>
                  <a:sym typeface="Symbol" panose="05050102010706020507" pitchFamily="18" charset="2"/>
                </a:rPr>
                <a:t></a:t>
              </a:r>
              <a:r>
                <a:rPr lang="en-US" altLang="en-US" baseline="-25000">
                  <a:solidFill>
                    <a:srgbClr val="0000FF"/>
                  </a:solidFill>
                  <a:latin typeface="Comic Sans MS" panose="030F0702030302020204" pitchFamily="66" charset="0"/>
                  <a:sym typeface="Symbol" panose="05050102010706020507" pitchFamily="18" charset="2"/>
                </a:rPr>
                <a:t>5</a:t>
              </a:r>
              <a:endParaRPr lang="en-US" altLang="en-US">
                <a:solidFill>
                  <a:srgbClr val="0000FF"/>
                </a:solidFill>
                <a:latin typeface="Comic Sans MS" panose="030F0702030302020204" pitchFamily="66" charset="0"/>
              </a:endParaRPr>
            </a:p>
          </p:txBody>
        </p:sp>
        <p:sp>
          <p:nvSpPr>
            <p:cNvPr id="47" name="Text Box 56"/>
            <p:cNvSpPr txBox="1">
              <a:spLocks noChangeArrowheads="1"/>
            </p:cNvSpPr>
            <p:nvPr/>
          </p:nvSpPr>
          <p:spPr bwMode="auto">
            <a:xfrm>
              <a:off x="816" y="2265"/>
              <a:ext cx="25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a:solidFill>
                    <a:srgbClr val="0000FF"/>
                  </a:solidFill>
                  <a:latin typeface="Comic Sans MS" panose="030F0702030302020204" pitchFamily="66" charset="0"/>
                  <a:sym typeface="Symbol" panose="05050102010706020507" pitchFamily="18" charset="2"/>
                </a:rPr>
                <a:t></a:t>
              </a:r>
              <a:r>
                <a:rPr lang="en-US" altLang="en-US" baseline="-25000">
                  <a:solidFill>
                    <a:srgbClr val="0000FF"/>
                  </a:solidFill>
                  <a:latin typeface="Comic Sans MS" panose="030F0702030302020204" pitchFamily="66" charset="0"/>
                  <a:sym typeface="Symbol" panose="05050102010706020507" pitchFamily="18" charset="2"/>
                </a:rPr>
                <a:t>6</a:t>
              </a:r>
              <a:endParaRPr lang="en-US" altLang="en-US">
                <a:solidFill>
                  <a:srgbClr val="0000FF"/>
                </a:solidFill>
                <a:latin typeface="Comic Sans MS" panose="030F0702030302020204" pitchFamily="66" charset="0"/>
              </a:endParaRPr>
            </a:p>
          </p:txBody>
        </p:sp>
        <p:sp>
          <p:nvSpPr>
            <p:cNvPr id="48" name="Text Box 57"/>
            <p:cNvSpPr txBox="1">
              <a:spLocks noChangeArrowheads="1"/>
            </p:cNvSpPr>
            <p:nvPr/>
          </p:nvSpPr>
          <p:spPr bwMode="auto">
            <a:xfrm>
              <a:off x="816" y="2639"/>
              <a:ext cx="25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a:solidFill>
                    <a:srgbClr val="0000FF"/>
                  </a:solidFill>
                  <a:latin typeface="Comic Sans MS" panose="030F0702030302020204" pitchFamily="66" charset="0"/>
                  <a:sym typeface="Symbol" panose="05050102010706020507" pitchFamily="18" charset="2"/>
                </a:rPr>
                <a:t></a:t>
              </a:r>
              <a:r>
                <a:rPr lang="en-US" altLang="en-US" baseline="-25000">
                  <a:solidFill>
                    <a:srgbClr val="0000FF"/>
                  </a:solidFill>
                  <a:latin typeface="Comic Sans MS" panose="030F0702030302020204" pitchFamily="66" charset="0"/>
                  <a:sym typeface="Symbol" panose="05050102010706020507" pitchFamily="18" charset="2"/>
                </a:rPr>
                <a:t>7</a:t>
              </a:r>
              <a:endParaRPr lang="en-US" altLang="en-US">
                <a:solidFill>
                  <a:srgbClr val="0000FF"/>
                </a:solidFill>
                <a:latin typeface="Comic Sans MS" panose="030F0702030302020204" pitchFamily="66" charset="0"/>
              </a:endParaRPr>
            </a:p>
          </p:txBody>
        </p:sp>
        <p:sp>
          <p:nvSpPr>
            <p:cNvPr id="49" name="Text Box 58"/>
            <p:cNvSpPr txBox="1">
              <a:spLocks noChangeArrowheads="1"/>
            </p:cNvSpPr>
            <p:nvPr/>
          </p:nvSpPr>
          <p:spPr bwMode="auto">
            <a:xfrm>
              <a:off x="816" y="2831"/>
              <a:ext cx="25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a:solidFill>
                    <a:srgbClr val="0000FF"/>
                  </a:solidFill>
                  <a:latin typeface="Comic Sans MS" panose="030F0702030302020204" pitchFamily="66" charset="0"/>
                  <a:sym typeface="Symbol" panose="05050102010706020507" pitchFamily="18" charset="2"/>
                </a:rPr>
                <a:t></a:t>
              </a:r>
              <a:r>
                <a:rPr lang="en-US" altLang="en-US" baseline="-25000">
                  <a:solidFill>
                    <a:srgbClr val="0000FF"/>
                  </a:solidFill>
                  <a:latin typeface="Comic Sans MS" panose="030F0702030302020204" pitchFamily="66" charset="0"/>
                  <a:sym typeface="Symbol" panose="05050102010706020507" pitchFamily="18" charset="2"/>
                </a:rPr>
                <a:t>8</a:t>
              </a:r>
              <a:endParaRPr lang="en-US" altLang="en-US">
                <a:solidFill>
                  <a:srgbClr val="0000FF"/>
                </a:solidFill>
                <a:latin typeface="Comic Sans MS" panose="030F0702030302020204" pitchFamily="66" charset="0"/>
              </a:endParaRPr>
            </a:p>
          </p:txBody>
        </p:sp>
        <p:sp>
          <p:nvSpPr>
            <p:cNvPr id="50" name="Text Box 59"/>
            <p:cNvSpPr txBox="1">
              <a:spLocks noChangeArrowheads="1"/>
            </p:cNvSpPr>
            <p:nvPr/>
          </p:nvSpPr>
          <p:spPr bwMode="auto">
            <a:xfrm>
              <a:off x="4625" y="969"/>
              <a:ext cx="83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a:solidFill>
                    <a:srgbClr val="0000FF"/>
                  </a:solidFill>
                  <a:latin typeface="Comic Sans MS" panose="030F0702030302020204" pitchFamily="66" charset="0"/>
                  <a:sym typeface="Symbol" panose="05050102010706020507" pitchFamily="18" charset="2"/>
                </a:rPr>
                <a:t></a:t>
              </a:r>
              <a:r>
                <a:rPr lang="en-US" altLang="en-US" baseline="-25000">
                  <a:solidFill>
                    <a:srgbClr val="0000FF"/>
                  </a:solidFill>
                  <a:latin typeface="Comic Sans MS" panose="030F0702030302020204" pitchFamily="66" charset="0"/>
                  <a:sym typeface="Symbol" panose="05050102010706020507" pitchFamily="18" charset="2"/>
                </a:rPr>
                <a:t>1</a:t>
              </a:r>
              <a:r>
                <a:rPr lang="en-US" altLang="en-US">
                  <a:solidFill>
                    <a:srgbClr val="0000FF"/>
                  </a:solidFill>
                  <a:latin typeface="Comic Sans MS" panose="030F0702030302020204" pitchFamily="66" charset="0"/>
                  <a:sym typeface="Symbol" panose="05050102010706020507" pitchFamily="18" charset="2"/>
                </a:rPr>
                <a:t>, </a:t>
              </a:r>
              <a:r>
                <a:rPr lang="en-US" altLang="en-US" baseline="-25000">
                  <a:solidFill>
                    <a:srgbClr val="0000FF"/>
                  </a:solidFill>
                  <a:latin typeface="Comic Sans MS" panose="030F0702030302020204" pitchFamily="66" charset="0"/>
                  <a:sym typeface="Symbol" panose="05050102010706020507" pitchFamily="18" charset="2"/>
                </a:rPr>
                <a:t>2</a:t>
              </a:r>
              <a:r>
                <a:rPr lang="en-US" altLang="en-US">
                  <a:solidFill>
                    <a:srgbClr val="0000FF"/>
                  </a:solidFill>
                  <a:latin typeface="Comic Sans MS" panose="030F0702030302020204" pitchFamily="66" charset="0"/>
                  <a:sym typeface="Symbol" panose="05050102010706020507" pitchFamily="18" charset="2"/>
                </a:rPr>
                <a:t>, ... </a:t>
              </a:r>
              <a:r>
                <a:rPr lang="en-US" altLang="en-US" baseline="-25000">
                  <a:solidFill>
                    <a:srgbClr val="0000FF"/>
                  </a:solidFill>
                  <a:latin typeface="Comic Sans MS" panose="030F0702030302020204" pitchFamily="66" charset="0"/>
                  <a:sym typeface="Symbol" panose="05050102010706020507" pitchFamily="18" charset="2"/>
                </a:rPr>
                <a:t>8</a:t>
              </a:r>
            </a:p>
          </p:txBody>
        </p:sp>
        <p:sp>
          <p:nvSpPr>
            <p:cNvPr id="51" name="Text Box 63"/>
            <p:cNvSpPr txBox="1">
              <a:spLocks noChangeArrowheads="1"/>
            </p:cNvSpPr>
            <p:nvPr/>
          </p:nvSpPr>
          <p:spPr bwMode="auto">
            <a:xfrm>
              <a:off x="4617" y="2831"/>
              <a:ext cx="83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a:solidFill>
                    <a:srgbClr val="0000FF"/>
                  </a:solidFill>
                  <a:latin typeface="Comic Sans MS" panose="030F0702030302020204" pitchFamily="66" charset="0"/>
                  <a:sym typeface="Symbol" panose="05050102010706020507" pitchFamily="18" charset="2"/>
                </a:rPr>
                <a:t></a:t>
              </a:r>
              <a:r>
                <a:rPr lang="en-US" altLang="en-US" baseline="-25000">
                  <a:solidFill>
                    <a:srgbClr val="0000FF"/>
                  </a:solidFill>
                  <a:latin typeface="Comic Sans MS" panose="030F0702030302020204" pitchFamily="66" charset="0"/>
                  <a:sym typeface="Symbol" panose="05050102010706020507" pitchFamily="18" charset="2"/>
                </a:rPr>
                <a:t>1</a:t>
              </a:r>
              <a:r>
                <a:rPr lang="en-US" altLang="en-US">
                  <a:solidFill>
                    <a:srgbClr val="0000FF"/>
                  </a:solidFill>
                  <a:latin typeface="Comic Sans MS" panose="030F0702030302020204" pitchFamily="66" charset="0"/>
                  <a:sym typeface="Symbol" panose="05050102010706020507" pitchFamily="18" charset="2"/>
                </a:rPr>
                <a:t>, </a:t>
              </a:r>
              <a:r>
                <a:rPr lang="en-US" altLang="en-US" baseline="-25000">
                  <a:solidFill>
                    <a:srgbClr val="0000FF"/>
                  </a:solidFill>
                  <a:latin typeface="Comic Sans MS" panose="030F0702030302020204" pitchFamily="66" charset="0"/>
                  <a:sym typeface="Symbol" panose="05050102010706020507" pitchFamily="18" charset="2"/>
                </a:rPr>
                <a:t>2</a:t>
              </a:r>
              <a:r>
                <a:rPr lang="en-US" altLang="en-US">
                  <a:solidFill>
                    <a:srgbClr val="0000FF"/>
                  </a:solidFill>
                  <a:latin typeface="Comic Sans MS" panose="030F0702030302020204" pitchFamily="66" charset="0"/>
                  <a:sym typeface="Symbol" panose="05050102010706020507" pitchFamily="18" charset="2"/>
                </a:rPr>
                <a:t>, ... </a:t>
              </a:r>
              <a:r>
                <a:rPr lang="en-US" altLang="en-US" baseline="-25000">
                  <a:solidFill>
                    <a:srgbClr val="0000FF"/>
                  </a:solidFill>
                  <a:latin typeface="Comic Sans MS" panose="030F0702030302020204" pitchFamily="66" charset="0"/>
                  <a:sym typeface="Symbol" panose="05050102010706020507" pitchFamily="18" charset="2"/>
                </a:rPr>
                <a:t>8</a:t>
              </a:r>
            </a:p>
          </p:txBody>
        </p:sp>
      </p:grpSp>
      <p:grpSp>
        <p:nvGrpSpPr>
          <p:cNvPr id="64" name="Group 67"/>
          <p:cNvGrpSpPr>
            <a:grpSpLocks/>
          </p:cNvGrpSpPr>
          <p:nvPr/>
        </p:nvGrpSpPr>
        <p:grpSpPr bwMode="auto">
          <a:xfrm>
            <a:off x="2451100" y="5860406"/>
            <a:ext cx="4800600" cy="612775"/>
            <a:chOff x="432" y="3281"/>
            <a:chExt cx="3024" cy="386"/>
          </a:xfrm>
        </p:grpSpPr>
        <p:sp>
          <p:nvSpPr>
            <p:cNvPr id="65" name="Text Box 65"/>
            <p:cNvSpPr txBox="1">
              <a:spLocks noChangeArrowheads="1"/>
            </p:cNvSpPr>
            <p:nvPr/>
          </p:nvSpPr>
          <p:spPr bwMode="auto">
            <a:xfrm>
              <a:off x="432" y="3311"/>
              <a:ext cx="187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sz="2400" dirty="0">
                  <a:solidFill>
                    <a:schemeClr val="accent2"/>
                  </a:solidFill>
                  <a:latin typeface="Comic Sans MS" panose="030F0702030302020204" pitchFamily="66" charset="0"/>
                </a:rPr>
                <a:t>No of 3 dB coupler </a:t>
              </a:r>
            </a:p>
          </p:txBody>
        </p:sp>
        <p:graphicFrame>
          <p:nvGraphicFramePr>
            <p:cNvPr id="66" name="Object 66"/>
            <p:cNvGraphicFramePr>
              <a:graphicFrameLocks noChangeAspect="1"/>
            </p:cNvGraphicFramePr>
            <p:nvPr>
              <p:extLst>
                <p:ext uri="{D42A27DB-BD31-4B8C-83A1-F6EECF244321}">
                  <p14:modId xmlns:p14="http://schemas.microsoft.com/office/powerpoint/2010/main" val="1195326777"/>
                </p:ext>
              </p:extLst>
            </p:nvPr>
          </p:nvGraphicFramePr>
          <p:xfrm>
            <a:off x="2280" y="3281"/>
            <a:ext cx="1176" cy="386"/>
          </p:xfrm>
          <a:graphic>
            <a:graphicData uri="http://schemas.openxmlformats.org/presentationml/2006/ole">
              <mc:AlternateContent xmlns:mc="http://schemas.openxmlformats.org/markup-compatibility/2006">
                <mc:Choice xmlns:v="urn:schemas-microsoft-com:vml" Requires="v">
                  <p:oleObj spid="_x0000_s7196" name="Equation" r:id="rId3" imgW="1193760" imgH="393480" progId="Equation.3">
                    <p:embed/>
                  </p:oleObj>
                </mc:Choice>
                <mc:Fallback>
                  <p:oleObj name="Equation" r:id="rId3" imgW="1193760" imgH="393480" progId="Equation.3">
                    <p:embed/>
                    <p:pic>
                      <p:nvPicPr>
                        <p:cNvPr id="18541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0" y="3281"/>
                          <a:ext cx="1176"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7" name="Group 73"/>
          <p:cNvGrpSpPr>
            <a:grpSpLocks/>
          </p:cNvGrpSpPr>
          <p:nvPr/>
        </p:nvGrpSpPr>
        <p:grpSpPr bwMode="auto">
          <a:xfrm>
            <a:off x="995363" y="1936106"/>
            <a:ext cx="696912" cy="3124200"/>
            <a:chOff x="163" y="960"/>
            <a:chExt cx="439" cy="1968"/>
          </a:xfrm>
        </p:grpSpPr>
        <p:sp>
          <p:nvSpPr>
            <p:cNvPr id="68" name="Line 68"/>
            <p:cNvSpPr>
              <a:spLocks noChangeShapeType="1"/>
            </p:cNvSpPr>
            <p:nvPr/>
          </p:nvSpPr>
          <p:spPr bwMode="auto">
            <a:xfrm flipV="1">
              <a:off x="576" y="960"/>
              <a:ext cx="0" cy="1968"/>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sp>
          <p:nvSpPr>
            <p:cNvPr id="69" name="Text Box 69"/>
            <p:cNvSpPr txBox="1">
              <a:spLocks noChangeArrowheads="1"/>
            </p:cNvSpPr>
            <p:nvPr/>
          </p:nvSpPr>
          <p:spPr bwMode="auto">
            <a:xfrm>
              <a:off x="163" y="1929"/>
              <a:ext cx="43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i="1">
                  <a:solidFill>
                    <a:srgbClr val="0000FF"/>
                  </a:solidFill>
                  <a:latin typeface="Comic Sans MS" panose="030F0702030302020204" pitchFamily="66" charset="0"/>
                </a:rPr>
                <a:t>N</a:t>
              </a:r>
              <a:r>
                <a:rPr lang="en-US" altLang="en-US">
                  <a:solidFill>
                    <a:srgbClr val="0000FF"/>
                  </a:solidFill>
                  <a:latin typeface="Comic Sans MS" panose="030F0702030302020204" pitchFamily="66" charset="0"/>
                </a:rPr>
                <a:t>/2 </a:t>
              </a:r>
            </a:p>
          </p:txBody>
        </p:sp>
      </p:grpSp>
      <p:grpSp>
        <p:nvGrpSpPr>
          <p:cNvPr id="70" name="Group 74"/>
          <p:cNvGrpSpPr>
            <a:grpSpLocks/>
          </p:cNvGrpSpPr>
          <p:nvPr/>
        </p:nvGrpSpPr>
        <p:grpSpPr bwMode="auto">
          <a:xfrm>
            <a:off x="2717800" y="5365106"/>
            <a:ext cx="4648200" cy="263525"/>
            <a:chOff x="1248" y="3120"/>
            <a:chExt cx="2928" cy="166"/>
          </a:xfrm>
        </p:grpSpPr>
        <p:graphicFrame>
          <p:nvGraphicFramePr>
            <p:cNvPr id="71" name="Object 71"/>
            <p:cNvGraphicFramePr>
              <a:graphicFrameLocks noChangeAspect="1"/>
            </p:cNvGraphicFramePr>
            <p:nvPr/>
          </p:nvGraphicFramePr>
          <p:xfrm>
            <a:off x="2544" y="3120"/>
            <a:ext cx="384" cy="166"/>
          </p:xfrm>
          <a:graphic>
            <a:graphicData uri="http://schemas.openxmlformats.org/presentationml/2006/ole">
              <mc:AlternateContent xmlns:mc="http://schemas.openxmlformats.org/markup-compatibility/2006">
                <mc:Choice xmlns:v="urn:schemas-microsoft-com:vml" Requires="v">
                  <p:oleObj spid="_x0000_s7197" name="Equation" r:id="rId5" imgW="495000" imgH="215640" progId="Equation.3">
                    <p:embed/>
                  </p:oleObj>
                </mc:Choice>
                <mc:Fallback>
                  <p:oleObj name="Equation" r:id="rId5" imgW="495000" imgH="215640" progId="Equation.3">
                    <p:embed/>
                    <p:pic>
                      <p:nvPicPr>
                        <p:cNvPr id="185415" name="Object 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4" y="3120"/>
                          <a:ext cx="384" cy="1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Line 72"/>
            <p:cNvSpPr>
              <a:spLocks noChangeShapeType="1"/>
            </p:cNvSpPr>
            <p:nvPr/>
          </p:nvSpPr>
          <p:spPr bwMode="auto">
            <a:xfrm>
              <a:off x="1248" y="3120"/>
              <a:ext cx="2928"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FF"/>
                </a:solidFill>
                <a:latin typeface="Comic Sans MS" panose="030F0702030302020204" pitchFamily="66" charset="0"/>
              </a:endParaRPr>
            </a:p>
          </p:txBody>
        </p:sp>
      </p:grpSp>
      <p:sp>
        <p:nvSpPr>
          <p:cNvPr id="73" name="Text Box 75"/>
          <p:cNvSpPr txBox="1">
            <a:spLocks noChangeArrowheads="1"/>
          </p:cNvSpPr>
          <p:nvPr/>
        </p:nvSpPr>
        <p:spPr bwMode="auto">
          <a:xfrm>
            <a:off x="372844" y="706736"/>
            <a:ext cx="886332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sz="2400">
                <a:latin typeface="Comic Sans MS" panose="030F0702030302020204" pitchFamily="66" charset="0"/>
              </a:rPr>
              <a:t>Star couplers are optical couplers with more than four ports</a:t>
            </a:r>
          </a:p>
        </p:txBody>
      </p:sp>
    </p:spTree>
    <p:extLst>
      <p:ext uri="{BB962C8B-B14F-4D97-AF65-F5344CB8AC3E}">
        <p14:creationId xmlns:p14="http://schemas.microsoft.com/office/powerpoint/2010/main" val="127425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500" fill="hold"/>
                                        <p:tgtEl>
                                          <p:spTgt spid="73"/>
                                        </p:tgtEl>
                                        <p:attrNameLst>
                                          <p:attrName>ppt_x</p:attrName>
                                        </p:attrNameLst>
                                      </p:cBhvr>
                                      <p:tavLst>
                                        <p:tav tm="0">
                                          <p:val>
                                            <p:strVal val="0-#ppt_w/2"/>
                                          </p:val>
                                        </p:tav>
                                        <p:tav tm="100000">
                                          <p:val>
                                            <p:strVal val="#ppt_x"/>
                                          </p:val>
                                        </p:tav>
                                      </p:tavLst>
                                    </p:anim>
                                    <p:anim calcmode="lin" valueType="num">
                                      <p:cBhvr additive="base">
                                        <p:cTn id="13" dur="5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additive="base">
                                        <p:cTn id="22" dur="500" fill="hold"/>
                                        <p:tgtEl>
                                          <p:spTgt spid="67"/>
                                        </p:tgtEl>
                                        <p:attrNameLst>
                                          <p:attrName>ppt_x</p:attrName>
                                        </p:attrNameLst>
                                      </p:cBhvr>
                                      <p:tavLst>
                                        <p:tav tm="0">
                                          <p:val>
                                            <p:strVal val="0-#ppt_w/2"/>
                                          </p:val>
                                        </p:tav>
                                        <p:tav tm="100000">
                                          <p:val>
                                            <p:strVal val="#ppt_x"/>
                                          </p:val>
                                        </p:tav>
                                      </p:tavLst>
                                    </p:anim>
                                    <p:anim calcmode="lin" valueType="num">
                                      <p:cBhvr additive="base">
                                        <p:cTn id="23" dur="500" fill="hold"/>
                                        <p:tgtEl>
                                          <p:spTgt spid="6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0-#ppt_w/2"/>
                                          </p:val>
                                        </p:tav>
                                        <p:tav tm="100000">
                                          <p:val>
                                            <p:strVal val="#ppt_x"/>
                                          </p:val>
                                        </p:tav>
                                      </p:tavLst>
                                    </p:anim>
                                    <p:anim calcmode="lin" valueType="num">
                                      <p:cBhvr additive="base">
                                        <p:cTn id="28" dur="500" fill="hold"/>
                                        <p:tgtEl>
                                          <p:spTgt spid="7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additive="base">
                                        <p:cTn id="32" dur="500" fill="hold"/>
                                        <p:tgtEl>
                                          <p:spTgt spid="64"/>
                                        </p:tgtEl>
                                        <p:attrNameLst>
                                          <p:attrName>ppt_x</p:attrName>
                                        </p:attrNameLst>
                                      </p:cBhvr>
                                      <p:tavLst>
                                        <p:tav tm="0">
                                          <p:val>
                                            <p:strVal val="0-#ppt_w/2"/>
                                          </p:val>
                                        </p:tav>
                                        <p:tav tm="100000">
                                          <p:val>
                                            <p:strVal val="#ppt_x"/>
                                          </p:val>
                                        </p:tav>
                                      </p:tavLst>
                                    </p:anim>
                                    <p:anim calcmode="lin" valueType="num">
                                      <p:cBhvr additive="base">
                                        <p:cTn id="33"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3"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738312" y="16467"/>
            <a:ext cx="8458200" cy="740979"/>
          </a:xfrm>
        </p:spPr>
        <p:txBody>
          <a:bodyPr/>
          <a:lstStyle/>
          <a:p>
            <a:pPr algn="l"/>
            <a:r>
              <a:rPr lang="en-US" altLang="en-US" b="1" dirty="0">
                <a:solidFill>
                  <a:srgbClr val="C00000"/>
                </a:solidFill>
                <a:latin typeface="Comic Sans MS" panose="030F0702030302020204" pitchFamily="66" charset="0"/>
              </a:rPr>
              <a:t>Star Coupler - 8 X 8 - </a:t>
            </a:r>
            <a:r>
              <a:rPr lang="en-US" altLang="en-US" sz="2400" b="1" i="1" dirty="0">
                <a:solidFill>
                  <a:srgbClr val="C00000"/>
                </a:solidFill>
                <a:latin typeface="Comic Sans MS" panose="030F0702030302020204" pitchFamily="66" charset="0"/>
              </a:rPr>
              <a:t>contd.</a:t>
            </a:r>
            <a:endParaRPr lang="en-US" altLang="en-US" b="1" dirty="0">
              <a:solidFill>
                <a:srgbClr val="C00000"/>
              </a:solidFill>
              <a:latin typeface="Comic Sans MS" panose="030F0702030302020204" pitchFamily="66" charset="0"/>
            </a:endParaRPr>
          </a:p>
        </p:txBody>
      </p:sp>
      <p:sp>
        <p:nvSpPr>
          <p:cNvPr id="6" name="Rectangle 3"/>
          <p:cNvSpPr txBox="1">
            <a:spLocks noChangeArrowheads="1"/>
          </p:cNvSpPr>
          <p:nvPr/>
        </p:nvSpPr>
        <p:spPr>
          <a:xfrm>
            <a:off x="420414" y="1193803"/>
            <a:ext cx="10857186" cy="1447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smtClean="0">
                <a:latin typeface="Comic Sans MS" panose="030F0702030302020204" pitchFamily="66" charset="0"/>
              </a:rPr>
              <a:t>If a fraction of power traversing each 3 dB coupler = </a:t>
            </a:r>
            <a:r>
              <a:rPr lang="en-US" altLang="en-US" sz="2400" i="1" dirty="0" err="1" smtClean="0">
                <a:latin typeface="Comic Sans MS" panose="030F0702030302020204" pitchFamily="66" charset="0"/>
              </a:rPr>
              <a:t>F</a:t>
            </a:r>
            <a:r>
              <a:rPr lang="en-US" altLang="en-US" sz="2400" i="1" baseline="-25000" dirty="0" err="1" smtClean="0">
                <a:latin typeface="Comic Sans MS" panose="030F0702030302020204" pitchFamily="66" charset="0"/>
              </a:rPr>
              <a:t>p</a:t>
            </a:r>
            <a:r>
              <a:rPr lang="en-US" altLang="en-US" sz="2400" i="1" dirty="0" smtClean="0">
                <a:latin typeface="Comic Sans MS" panose="030F0702030302020204" pitchFamily="66" charset="0"/>
              </a:rPr>
              <a:t>,  </a:t>
            </a:r>
          </a:p>
          <a:p>
            <a:pPr>
              <a:buFont typeface="Marlett" pitchFamily="2" charset="2"/>
              <a:buNone/>
            </a:pPr>
            <a:r>
              <a:rPr lang="en-US" altLang="en-US" sz="2400" i="1" dirty="0" smtClean="0">
                <a:latin typeface="Comic Sans MS" panose="030F0702030302020204" pitchFamily="66" charset="0"/>
              </a:rPr>
              <a:t>     </a:t>
            </a:r>
            <a:r>
              <a:rPr lang="en-US" altLang="en-US" sz="2400" dirty="0" smtClean="0">
                <a:latin typeface="Comic Sans MS" panose="030F0702030302020204" pitchFamily="66" charset="0"/>
              </a:rPr>
              <a:t> where</a:t>
            </a:r>
            <a:r>
              <a:rPr lang="en-US" altLang="en-US" sz="2400" i="1" dirty="0" smtClean="0">
                <a:latin typeface="Comic Sans MS" panose="030F0702030302020204" pitchFamily="66" charset="0"/>
              </a:rPr>
              <a:t> </a:t>
            </a:r>
            <a:r>
              <a:rPr lang="en-US" altLang="en-US" sz="2400" dirty="0" smtClean="0">
                <a:latin typeface="Comic Sans MS" panose="030F0702030302020204" pitchFamily="66" charset="0"/>
              </a:rPr>
              <a:t>0</a:t>
            </a:r>
            <a:r>
              <a:rPr lang="en-US" altLang="en-US" sz="2400" i="1" dirty="0" smtClean="0">
                <a:latin typeface="Comic Sans MS" panose="030F0702030302020204" pitchFamily="66" charset="0"/>
              </a:rPr>
              <a:t>&lt; </a:t>
            </a:r>
            <a:r>
              <a:rPr lang="en-US" altLang="en-US" sz="2400" i="1" dirty="0" err="1" smtClean="0">
                <a:latin typeface="Comic Sans MS" panose="030F0702030302020204" pitchFamily="66" charset="0"/>
              </a:rPr>
              <a:t>F</a:t>
            </a:r>
            <a:r>
              <a:rPr lang="en-US" altLang="en-US" sz="2400" i="1" baseline="-25000" dirty="0" err="1" smtClean="0">
                <a:latin typeface="Comic Sans MS" panose="030F0702030302020204" pitchFamily="66" charset="0"/>
              </a:rPr>
              <a:t>p</a:t>
            </a:r>
            <a:r>
              <a:rPr lang="en-US" altLang="en-US" sz="2400" i="1" dirty="0" smtClean="0">
                <a:latin typeface="Comic Sans MS" panose="030F0702030302020204" pitchFamily="66" charset="0"/>
              </a:rPr>
              <a:t> &lt; </a:t>
            </a:r>
            <a:r>
              <a:rPr lang="en-US" altLang="en-US" sz="2400" dirty="0" smtClean="0">
                <a:latin typeface="Comic Sans MS" panose="030F0702030302020204" pitchFamily="66" charset="0"/>
              </a:rPr>
              <a:t>1</a:t>
            </a:r>
            <a:r>
              <a:rPr lang="en-US" altLang="en-US" sz="2400" i="1" dirty="0" smtClean="0">
                <a:latin typeface="Comic Sans MS" panose="030F0702030302020204" pitchFamily="66" charset="0"/>
              </a:rPr>
              <a:t>.</a:t>
            </a:r>
            <a:endParaRPr lang="en-US" altLang="en-US" sz="2400" i="1" baseline="-25000" dirty="0" smtClean="0">
              <a:latin typeface="Comic Sans MS" panose="030F0702030302020204" pitchFamily="66" charset="0"/>
            </a:endParaRPr>
          </a:p>
          <a:p>
            <a:pPr>
              <a:buFont typeface="Marlett" pitchFamily="2" charset="2"/>
              <a:buNone/>
            </a:pPr>
            <a:r>
              <a:rPr lang="en-US" altLang="en-US" sz="2400" dirty="0" smtClean="0">
                <a:latin typeface="Comic Sans MS" panose="030F0702030302020204" pitchFamily="66" charset="0"/>
              </a:rPr>
              <a:t>Then, power lost within the coupler = 1- </a:t>
            </a:r>
            <a:r>
              <a:rPr lang="en-US" altLang="en-US" sz="2400" i="1" dirty="0" smtClean="0">
                <a:latin typeface="Comic Sans MS" panose="030F0702030302020204" pitchFamily="66" charset="0"/>
              </a:rPr>
              <a:t>F</a:t>
            </a:r>
            <a:r>
              <a:rPr lang="en-US" altLang="en-US" sz="2400" i="1" baseline="-25000" dirty="0" smtClean="0">
                <a:latin typeface="Comic Sans MS" panose="030F0702030302020204" pitchFamily="66" charset="0"/>
              </a:rPr>
              <a:t>p</a:t>
            </a:r>
            <a:r>
              <a:rPr lang="en-US" altLang="en-US" sz="2400" dirty="0" smtClean="0">
                <a:latin typeface="Comic Sans MS" panose="030F0702030302020204" pitchFamily="66" charset="0"/>
              </a:rPr>
              <a:t>.</a:t>
            </a:r>
            <a:r>
              <a:rPr lang="en-US" altLang="en-US" dirty="0" smtClean="0">
                <a:latin typeface="Comic Sans MS" panose="030F0702030302020204" pitchFamily="66" charset="0"/>
              </a:rPr>
              <a:t> </a:t>
            </a:r>
            <a:endParaRPr lang="en-US" altLang="en-US" dirty="0">
              <a:latin typeface="Comic Sans MS" panose="030F0702030302020204" pitchFamily="66" charset="0"/>
            </a:endParaRPr>
          </a:p>
        </p:txBody>
      </p:sp>
      <p:grpSp>
        <p:nvGrpSpPr>
          <p:cNvPr id="7" name="Group 18"/>
          <p:cNvGrpSpPr>
            <a:grpSpLocks/>
          </p:cNvGrpSpPr>
          <p:nvPr/>
        </p:nvGrpSpPr>
        <p:grpSpPr bwMode="auto">
          <a:xfrm>
            <a:off x="793750" y="2970215"/>
            <a:ext cx="5334000" cy="557213"/>
            <a:chOff x="500" y="1871"/>
            <a:chExt cx="3360" cy="351"/>
          </a:xfrm>
        </p:grpSpPr>
        <p:sp>
          <p:nvSpPr>
            <p:cNvPr id="8" name="Text Box 11"/>
            <p:cNvSpPr txBox="1">
              <a:spLocks noChangeArrowheads="1"/>
            </p:cNvSpPr>
            <p:nvPr/>
          </p:nvSpPr>
          <p:spPr bwMode="auto">
            <a:xfrm>
              <a:off x="500" y="1871"/>
              <a:ext cx="119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sz="2400" dirty="0">
                  <a:solidFill>
                    <a:srgbClr val="0000FF"/>
                  </a:solidFill>
                  <a:latin typeface="Comic Sans MS" panose="030F0702030302020204" pitchFamily="66" charset="0"/>
                </a:rPr>
                <a:t>Excess loss</a:t>
              </a:r>
              <a:r>
                <a:rPr lang="en-US" altLang="en-US" dirty="0">
                  <a:solidFill>
                    <a:srgbClr val="0000FF"/>
                  </a:solidFill>
                  <a:latin typeface="Comic Sans MS" panose="030F0702030302020204" pitchFamily="66" charset="0"/>
                </a:rPr>
                <a:t> </a:t>
              </a:r>
            </a:p>
          </p:txBody>
        </p:sp>
        <p:graphicFrame>
          <p:nvGraphicFramePr>
            <p:cNvPr id="9" name="Object 12"/>
            <p:cNvGraphicFramePr>
              <a:graphicFrameLocks noChangeAspect="1"/>
            </p:cNvGraphicFramePr>
            <p:nvPr/>
          </p:nvGraphicFramePr>
          <p:xfrm>
            <a:off x="1968" y="1872"/>
            <a:ext cx="1892" cy="350"/>
          </p:xfrm>
          <a:graphic>
            <a:graphicData uri="http://schemas.openxmlformats.org/presentationml/2006/ole">
              <mc:AlternateContent xmlns:mc="http://schemas.openxmlformats.org/markup-compatibility/2006">
                <mc:Choice xmlns:v="urn:schemas-microsoft-com:vml" Requires="v">
                  <p:oleObj spid="_x0000_s8233" name="Equation" r:id="rId3" imgW="1434960" imgH="266400" progId="Equation.3">
                    <p:embed/>
                  </p:oleObj>
                </mc:Choice>
                <mc:Fallback>
                  <p:oleObj name="Equation" r:id="rId3" imgW="1434960" imgH="266400" progId="Equation.3">
                    <p:embed/>
                    <p:pic>
                      <p:nvPicPr>
                        <p:cNvPr id="18638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1872"/>
                          <a:ext cx="1892"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17"/>
          <p:cNvGrpSpPr>
            <a:grpSpLocks/>
          </p:cNvGrpSpPr>
          <p:nvPr/>
        </p:nvGrpSpPr>
        <p:grpSpPr bwMode="auto">
          <a:xfrm>
            <a:off x="627063" y="3821115"/>
            <a:ext cx="5849937" cy="830263"/>
            <a:chOff x="395" y="2234"/>
            <a:chExt cx="3685" cy="523"/>
          </a:xfrm>
        </p:grpSpPr>
        <p:graphicFrame>
          <p:nvGraphicFramePr>
            <p:cNvPr id="11" name="Object 13"/>
            <p:cNvGraphicFramePr>
              <a:graphicFrameLocks noChangeAspect="1"/>
            </p:cNvGraphicFramePr>
            <p:nvPr/>
          </p:nvGraphicFramePr>
          <p:xfrm>
            <a:off x="1920" y="2256"/>
            <a:ext cx="2160" cy="459"/>
          </p:xfrm>
          <a:graphic>
            <a:graphicData uri="http://schemas.openxmlformats.org/presentationml/2006/ole">
              <mc:AlternateContent xmlns:mc="http://schemas.openxmlformats.org/markup-compatibility/2006">
                <mc:Choice xmlns:v="urn:schemas-microsoft-com:vml" Requires="v">
                  <p:oleObj spid="_x0000_s8234" name="Equation" r:id="rId5" imgW="2019240" imgH="431640" progId="Equation.3">
                    <p:embed/>
                  </p:oleObj>
                </mc:Choice>
                <mc:Fallback>
                  <p:oleObj name="Equation" r:id="rId5" imgW="2019240" imgH="431640" progId="Equation.3">
                    <p:embed/>
                    <p:pic>
                      <p:nvPicPr>
                        <p:cNvPr id="186381"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 y="2256"/>
                          <a:ext cx="2160"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4"/>
            <p:cNvSpPr txBox="1">
              <a:spLocks noChangeArrowheads="1"/>
            </p:cNvSpPr>
            <p:nvPr/>
          </p:nvSpPr>
          <p:spPr bwMode="auto">
            <a:xfrm>
              <a:off x="395" y="2234"/>
              <a:ext cx="1406" cy="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2400" dirty="0">
                  <a:solidFill>
                    <a:srgbClr val="0000FF"/>
                  </a:solidFill>
                  <a:latin typeface="Comic Sans MS" panose="030F0702030302020204" pitchFamily="66" charset="0"/>
                </a:rPr>
                <a:t>Coupling ratio</a:t>
              </a:r>
            </a:p>
            <a:p>
              <a:pPr algn="ctr"/>
              <a:r>
                <a:rPr lang="en-US" altLang="en-US" sz="2400" dirty="0">
                  <a:solidFill>
                    <a:srgbClr val="0000FF"/>
                  </a:solidFill>
                  <a:latin typeface="Comic Sans MS" panose="030F0702030302020204" pitchFamily="66" charset="0"/>
                </a:rPr>
                <a:t>(splitting loss)</a:t>
              </a:r>
            </a:p>
          </p:txBody>
        </p:sp>
      </p:grpSp>
      <p:sp>
        <p:nvSpPr>
          <p:cNvPr id="13" name="Text Box 15"/>
          <p:cNvSpPr txBox="1">
            <a:spLocks noChangeArrowheads="1"/>
          </p:cNvSpPr>
          <p:nvPr/>
        </p:nvSpPr>
        <p:spPr bwMode="auto">
          <a:xfrm>
            <a:off x="2092325" y="5026968"/>
            <a:ext cx="568296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en-US" sz="2400" dirty="0">
                <a:solidFill>
                  <a:srgbClr val="0000FF"/>
                </a:solidFill>
                <a:latin typeface="Comic Sans MS" panose="030F0702030302020204" pitchFamily="66" charset="0"/>
              </a:rPr>
              <a:t>Total loss = splitting loss + excess loss</a:t>
            </a:r>
            <a:endParaRPr lang="en-US" altLang="en-US" dirty="0">
              <a:solidFill>
                <a:srgbClr val="0000FF"/>
              </a:solidFill>
              <a:latin typeface="Comic Sans MS" panose="030F0702030302020204" pitchFamily="66" charset="0"/>
            </a:endParaRPr>
          </a:p>
        </p:txBody>
      </p:sp>
      <p:graphicFrame>
        <p:nvGraphicFramePr>
          <p:cNvPr id="14" name="Object 16"/>
          <p:cNvGraphicFramePr>
            <a:graphicFrameLocks noChangeAspect="1"/>
          </p:cNvGraphicFramePr>
          <p:nvPr>
            <p:extLst>
              <p:ext uri="{D42A27DB-BD31-4B8C-83A1-F6EECF244321}">
                <p14:modId xmlns:p14="http://schemas.microsoft.com/office/powerpoint/2010/main" val="834076856"/>
              </p:ext>
            </p:extLst>
          </p:nvPr>
        </p:nvGraphicFramePr>
        <p:xfrm>
          <a:off x="2859088" y="5864223"/>
          <a:ext cx="3810000" cy="417512"/>
        </p:xfrm>
        <a:graphic>
          <a:graphicData uri="http://schemas.openxmlformats.org/presentationml/2006/ole">
            <mc:AlternateContent xmlns:mc="http://schemas.openxmlformats.org/markup-compatibility/2006">
              <mc:Choice xmlns:v="urn:schemas-microsoft-com:vml" Requires="v">
                <p:oleObj spid="_x0000_s8235" name="Equation" r:id="rId7" imgW="2082600" imgH="228600" progId="Equation.3">
                  <p:embed/>
                </p:oleObj>
              </mc:Choice>
              <mc:Fallback>
                <p:oleObj name="Equation" r:id="rId7" imgW="2082600" imgH="228600" progId="Equation.3">
                  <p:embed/>
                  <p:pic>
                    <p:nvPicPr>
                      <p:cNvPr id="186384"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9088" y="5864223"/>
                        <a:ext cx="3810000" cy="417512"/>
                      </a:xfrm>
                      <a:prstGeom prst="rect">
                        <a:avLst/>
                      </a:prstGeom>
                      <a:solidFill>
                        <a:srgbClr val="FFFF66"/>
                      </a:solidFill>
                      <a:ln>
                        <a:noFill/>
                      </a:ln>
                      <a:effectLst>
                        <a:outerShdw dist="35921" dir="2700000" algn="ctr" rotWithShape="0">
                          <a:srgbClr val="808080"/>
                        </a:outerShdw>
                      </a:effectLst>
                      <a:extLst>
                        <a:ext uri="{91240B29-F687-4F45-9708-019B960494DF}">
                          <a14:hiddenLine xmlns:a14="http://schemas.microsoft.com/office/drawing/2010/main" w="57150">
                            <a:solidFill>
                              <a:srgbClr val="F80836"/>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9982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 calcmode="lin" valueType="num">
                                      <p:cBhvr additive="base">
                                        <p:cTn id="22"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0-#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0-#ppt_w/2"/>
                                          </p:val>
                                        </p:tav>
                                        <p:tav tm="100000">
                                          <p:val>
                                            <p:strVal val="#ppt_x"/>
                                          </p:val>
                                        </p:tav>
                                      </p:tavLst>
                                    </p:anim>
                                    <p:anim calcmode="lin" valueType="num">
                                      <p:cBhvr additive="base">
                                        <p:cTn id="41"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0-#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build="p" autoUpdateAnimBg="0" advAuto="0"/>
      <p:bldP spid="1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94083" y="0"/>
            <a:ext cx="4167352" cy="868362"/>
          </a:xfrm>
        </p:spPr>
        <p:txBody>
          <a:bodyPr/>
          <a:lstStyle/>
          <a:p>
            <a:pPr eaLnBrk="1" hangingPunct="1"/>
            <a:r>
              <a:rPr lang="en-US" altLang="en-US" b="1" dirty="0" smtClean="0">
                <a:solidFill>
                  <a:srgbClr val="C00000"/>
                </a:solidFill>
                <a:latin typeface="Comic Sans MS" panose="030F0702030302020204" pitchFamily="66" charset="0"/>
              </a:rPr>
              <a:t>Star Couplers</a:t>
            </a:r>
            <a:endParaRPr lang="en-US" altLang="en-US" dirty="0" smtClean="0">
              <a:solidFill>
                <a:srgbClr val="C00000"/>
              </a:solidFill>
              <a:latin typeface="Comic Sans MS" panose="030F0702030302020204" pitchFamily="66" charset="0"/>
            </a:endParaRPr>
          </a:p>
        </p:txBody>
      </p:sp>
      <p:sp>
        <p:nvSpPr>
          <p:cNvPr id="5" name="Content Placeholder 2"/>
          <p:cNvSpPr>
            <a:spLocks noGrp="1"/>
          </p:cNvSpPr>
          <p:nvPr>
            <p:ph idx="1"/>
          </p:nvPr>
        </p:nvSpPr>
        <p:spPr>
          <a:xfrm>
            <a:off x="354724" y="888394"/>
            <a:ext cx="9348952" cy="1828800"/>
          </a:xfrm>
        </p:spPr>
        <p:txBody>
          <a:bodyPr/>
          <a:lstStyle/>
          <a:p>
            <a:pPr eaLnBrk="1" hangingPunct="1"/>
            <a:r>
              <a:rPr lang="en-US" altLang="en-US" sz="2400" b="1" dirty="0" smtClean="0">
                <a:solidFill>
                  <a:srgbClr val="C00000"/>
                </a:solidFill>
                <a:latin typeface="Comic Sans MS" panose="030F0702030302020204" pitchFamily="66" charset="0"/>
              </a:rPr>
              <a:t>In general, an N </a:t>
            </a:r>
            <a:r>
              <a:rPr lang="en-US" altLang="en-US" sz="2400" b="1" dirty="0" smtClean="0">
                <a:solidFill>
                  <a:srgbClr val="C00000"/>
                </a:solidFill>
                <a:latin typeface="Comic Sans MS" panose="030F0702030302020204" pitchFamily="66" charset="0"/>
                <a:sym typeface="Symbol" panose="05050102010706020507" pitchFamily="18" charset="2"/>
              </a:rPr>
              <a:t></a:t>
            </a:r>
            <a:r>
              <a:rPr lang="en-US" altLang="en-US" sz="2400" b="1" dirty="0" smtClean="0">
                <a:solidFill>
                  <a:srgbClr val="C00000"/>
                </a:solidFill>
                <a:latin typeface="Comic Sans MS" panose="030F0702030302020204" pitchFamily="66" charset="0"/>
              </a:rPr>
              <a:t> M coupler has N inputs and M outputs</a:t>
            </a: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97" y="1966912"/>
            <a:ext cx="47244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06489"/>
            <a:ext cx="472440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234152"/>
            <a:ext cx="4470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0593" y="1653380"/>
            <a:ext cx="33528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5207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title"/>
          </p:nvPr>
        </p:nvSpPr>
        <p:spPr>
          <a:xfrm>
            <a:off x="2651235" y="81456"/>
            <a:ext cx="7772400" cy="664778"/>
          </a:xfrm>
        </p:spPr>
        <p:txBody>
          <a:bodyPr>
            <a:normAutofit fontScale="90000"/>
          </a:bodyPr>
          <a:lstStyle/>
          <a:p>
            <a:r>
              <a:rPr lang="en-US" altLang="en-US" sz="4800" b="1" dirty="0" smtClean="0">
                <a:solidFill>
                  <a:srgbClr val="C00000"/>
                </a:solidFill>
                <a:latin typeface="Comic Sans MS" panose="030F0702030302020204" pitchFamily="66" charset="0"/>
              </a:rPr>
              <a:t>Basic Star Coupler</a:t>
            </a:r>
          </a:p>
        </p:txBody>
      </p:sp>
      <p:sp>
        <p:nvSpPr>
          <p:cNvPr id="7" name="Rectangle 8"/>
          <p:cNvSpPr txBox="1">
            <a:spLocks noChangeArrowheads="1"/>
          </p:cNvSpPr>
          <p:nvPr/>
        </p:nvSpPr>
        <p:spPr>
          <a:xfrm>
            <a:off x="985344" y="4592760"/>
            <a:ext cx="8001001" cy="12930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ct val="0"/>
              </a:spcBef>
            </a:pPr>
            <a:r>
              <a:rPr lang="en-US" altLang="en-US" sz="2400" dirty="0" smtClean="0">
                <a:latin typeface="Comic Sans MS" panose="030F0702030302020204" pitchFamily="66" charset="0"/>
              </a:rPr>
              <a:t> Can be </a:t>
            </a:r>
            <a:r>
              <a:rPr lang="en-US" altLang="en-US" dirty="0" smtClean="0">
                <a:latin typeface="Comic Sans MS" panose="030F0702030302020204" pitchFamily="66" charset="0"/>
              </a:rPr>
              <a:t>wavelength selective/nonselective</a:t>
            </a:r>
          </a:p>
          <a:p>
            <a:pPr>
              <a:lnSpc>
                <a:spcPct val="130000"/>
              </a:lnSpc>
              <a:spcBef>
                <a:spcPct val="0"/>
              </a:spcBef>
            </a:pPr>
            <a:r>
              <a:rPr lang="en-US" altLang="en-US" dirty="0" smtClean="0">
                <a:latin typeface="Comic Sans MS" panose="030F0702030302020204" pitchFamily="66" charset="0"/>
              </a:rPr>
              <a:t> Up to N =M = 64, typically N, M &lt; 10 </a:t>
            </a:r>
            <a:endParaRPr lang="en-US" altLang="en-US" dirty="0">
              <a:latin typeface="Comic Sans MS" panose="030F0702030302020204" pitchFamily="66" charset="0"/>
            </a:endParaRPr>
          </a:p>
        </p:txBody>
      </p:sp>
      <p:pic>
        <p:nvPicPr>
          <p:cNvPr id="8"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903" y="1964647"/>
            <a:ext cx="7162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Text Box 6"/>
          <p:cNvSpPr txBox="1">
            <a:spLocks noChangeArrowheads="1"/>
          </p:cNvSpPr>
          <p:nvPr/>
        </p:nvSpPr>
        <p:spPr bwMode="auto">
          <a:xfrm>
            <a:off x="985345" y="1124608"/>
            <a:ext cx="4945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dirty="0">
                <a:solidFill>
                  <a:srgbClr val="0000FF"/>
                </a:solidFill>
                <a:latin typeface="Comic Sans MS" panose="030F0702030302020204" pitchFamily="66" charset="0"/>
              </a:rPr>
              <a:t>May have </a:t>
            </a:r>
            <a:r>
              <a:rPr lang="en-US" altLang="en-US" sz="2400" i="1" dirty="0">
                <a:solidFill>
                  <a:srgbClr val="0000FF"/>
                </a:solidFill>
                <a:latin typeface="Comic Sans MS" panose="030F0702030302020204" pitchFamily="66" charset="0"/>
              </a:rPr>
              <a:t>N</a:t>
            </a:r>
            <a:r>
              <a:rPr lang="en-US" altLang="en-US" sz="2400" dirty="0">
                <a:solidFill>
                  <a:srgbClr val="0000FF"/>
                </a:solidFill>
                <a:latin typeface="Comic Sans MS" panose="030F0702030302020204" pitchFamily="66" charset="0"/>
              </a:rPr>
              <a:t> inputs and </a:t>
            </a:r>
            <a:r>
              <a:rPr lang="en-US" altLang="en-US" sz="2400" i="1" dirty="0">
                <a:solidFill>
                  <a:srgbClr val="0000FF"/>
                </a:solidFill>
                <a:latin typeface="Comic Sans MS" panose="030F0702030302020204" pitchFamily="66" charset="0"/>
              </a:rPr>
              <a:t>M</a:t>
            </a:r>
            <a:r>
              <a:rPr lang="en-US" altLang="en-US" sz="2400" dirty="0">
                <a:solidFill>
                  <a:srgbClr val="0000FF"/>
                </a:solidFill>
                <a:latin typeface="Comic Sans MS" panose="030F0702030302020204" pitchFamily="66" charset="0"/>
              </a:rPr>
              <a:t> outputs</a:t>
            </a:r>
            <a:endParaRPr lang="en-CA" altLang="en-US" sz="2400" dirty="0">
              <a:solidFill>
                <a:srgbClr val="0000FF"/>
              </a:solidFill>
              <a:latin typeface="Comic Sans MS" panose="030F0702030302020204" pitchFamily="66" charset="0"/>
            </a:endParaRPr>
          </a:p>
        </p:txBody>
      </p:sp>
    </p:spTree>
    <p:extLst>
      <p:ext uri="{BB962C8B-B14F-4D97-AF65-F5344CB8AC3E}">
        <p14:creationId xmlns:p14="http://schemas.microsoft.com/office/powerpoint/2010/main" val="2286939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28"/>
          <p:cNvSpPr>
            <a:spLocks noGrp="1" noChangeArrowheads="1"/>
          </p:cNvSpPr>
          <p:nvPr>
            <p:ph type="title"/>
          </p:nvPr>
        </p:nvSpPr>
        <p:spPr>
          <a:xfrm>
            <a:off x="210208" y="84083"/>
            <a:ext cx="11803117" cy="777766"/>
          </a:xfrm>
        </p:spPr>
        <p:txBody>
          <a:bodyPr>
            <a:normAutofit/>
          </a:bodyPr>
          <a:lstStyle/>
          <a:p>
            <a:r>
              <a:rPr lang="en-US" altLang="en-US" sz="3600" b="1" dirty="0" smtClean="0">
                <a:solidFill>
                  <a:srgbClr val="C00000"/>
                </a:solidFill>
                <a:latin typeface="Comic Sans MS" panose="030F0702030302020204" pitchFamily="66" charset="0"/>
              </a:rPr>
              <a:t>Fused-Biconical coupler OR </a:t>
            </a:r>
            <a:r>
              <a:rPr lang="en-US" altLang="en-US" sz="3600" b="1" dirty="0" smtClean="0">
                <a:solidFill>
                  <a:srgbClr val="C00000"/>
                </a:solidFill>
                <a:latin typeface="Comic Sans MS" panose="030F0702030302020204" pitchFamily="66" charset="0"/>
              </a:rPr>
              <a:t>Directional </a:t>
            </a:r>
            <a:r>
              <a:rPr lang="en-US" altLang="en-US" sz="3600" b="1" dirty="0" smtClean="0">
                <a:solidFill>
                  <a:srgbClr val="C00000"/>
                </a:solidFill>
                <a:latin typeface="Comic Sans MS" panose="030F0702030302020204" pitchFamily="66" charset="0"/>
              </a:rPr>
              <a:t>coupler </a:t>
            </a:r>
          </a:p>
        </p:txBody>
      </p:sp>
      <p:sp>
        <p:nvSpPr>
          <p:cNvPr id="7" name="Rectangle 1031"/>
          <p:cNvSpPr txBox="1">
            <a:spLocks noChangeArrowheads="1"/>
          </p:cNvSpPr>
          <p:nvPr/>
        </p:nvSpPr>
        <p:spPr>
          <a:xfrm>
            <a:off x="1713187" y="4703379"/>
            <a:ext cx="8529145" cy="152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ltLang="en-US" i="1" dirty="0" smtClean="0">
                <a:latin typeface="Comic Sans MS" panose="030F0702030302020204" pitchFamily="66" charset="0"/>
              </a:rPr>
              <a:t>P3, P4</a:t>
            </a:r>
            <a:r>
              <a:rPr lang="en-CA" altLang="en-US" dirty="0" smtClean="0">
                <a:latin typeface="Comic Sans MS" panose="030F0702030302020204" pitchFamily="66" charset="0"/>
              </a:rPr>
              <a:t> extremely low ( -70 dB below Po)</a:t>
            </a:r>
          </a:p>
          <a:p>
            <a:r>
              <a:rPr lang="en-CA" altLang="en-US" dirty="0" smtClean="0">
                <a:latin typeface="Comic Sans MS" panose="030F0702030302020204" pitchFamily="66" charset="0"/>
              </a:rPr>
              <a:t>Coupling / Splitting Ratio </a:t>
            </a:r>
            <a:r>
              <a:rPr lang="en-CA" altLang="en-US" i="1" dirty="0" smtClean="0">
                <a:latin typeface="Comic Sans MS" panose="030F0702030302020204" pitchFamily="66" charset="0"/>
              </a:rPr>
              <a:t>= P2/(P1+P2)</a:t>
            </a:r>
          </a:p>
          <a:p>
            <a:r>
              <a:rPr lang="en-US" altLang="en-US" dirty="0" smtClean="0">
                <a:latin typeface="Comic Sans MS" panose="030F0702030302020204" pitchFamily="66" charset="0"/>
              </a:rPr>
              <a:t>If </a:t>
            </a:r>
            <a:r>
              <a:rPr lang="en-CA" altLang="en-US" i="1" dirty="0" smtClean="0">
                <a:latin typeface="Comic Sans MS" panose="030F0702030302020204" pitchFamily="66" charset="0"/>
              </a:rPr>
              <a:t>P</a:t>
            </a:r>
            <a:r>
              <a:rPr lang="en-CA" altLang="en-US" i="1" baseline="-25000" dirty="0" smtClean="0">
                <a:latin typeface="Comic Sans MS" panose="030F0702030302020204" pitchFamily="66" charset="0"/>
              </a:rPr>
              <a:t>1</a:t>
            </a:r>
            <a:r>
              <a:rPr lang="en-CA" altLang="en-US" i="1" dirty="0" smtClean="0">
                <a:latin typeface="Comic Sans MS" panose="030F0702030302020204" pitchFamily="66" charset="0"/>
              </a:rPr>
              <a:t>=P</a:t>
            </a:r>
            <a:r>
              <a:rPr lang="en-CA" altLang="en-US" i="1" baseline="-25000" dirty="0" smtClean="0">
                <a:latin typeface="Comic Sans MS" panose="030F0702030302020204" pitchFamily="66" charset="0"/>
              </a:rPr>
              <a:t>2</a:t>
            </a:r>
            <a:r>
              <a:rPr lang="en-CA" altLang="en-US" dirty="0" smtClean="0">
                <a:latin typeface="Comic Sans MS" panose="030F0702030302020204" pitchFamily="66" charset="0"/>
              </a:rPr>
              <a:t> </a:t>
            </a:r>
            <a:r>
              <a:rPr lang="en-US" altLang="en-US" dirty="0" smtClean="0">
                <a:latin typeface="Comic Sans MS" panose="030F0702030302020204" pitchFamily="66" charset="0"/>
                <a:sym typeface="Wingdings" panose="05000000000000000000" pitchFamily="2" charset="2"/>
              </a:rPr>
              <a:t></a:t>
            </a:r>
            <a:r>
              <a:rPr lang="en-CA" altLang="en-US" dirty="0" smtClean="0">
                <a:latin typeface="Comic Sans MS" panose="030F0702030302020204" pitchFamily="66" charset="0"/>
              </a:rPr>
              <a:t> </a:t>
            </a:r>
            <a:r>
              <a:rPr lang="en-US" altLang="en-US" dirty="0" smtClean="0">
                <a:latin typeface="Comic Sans MS" panose="030F0702030302020204" pitchFamily="66" charset="0"/>
              </a:rPr>
              <a:t>It is called </a:t>
            </a:r>
            <a:r>
              <a:rPr lang="en-CA" altLang="en-US" dirty="0" smtClean="0">
                <a:latin typeface="Comic Sans MS" panose="030F0702030302020204" pitchFamily="66" charset="0"/>
              </a:rPr>
              <a:t>3-dB coupler</a:t>
            </a:r>
            <a:endParaRPr lang="en-CA" altLang="en-US" dirty="0">
              <a:latin typeface="Comic Sans MS" panose="030F0702030302020204" pitchFamily="66" charset="0"/>
            </a:endParaRPr>
          </a:p>
        </p:txBody>
      </p:sp>
      <p:pic>
        <p:nvPicPr>
          <p:cNvPr id="8" name="Picture 102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187" y="1254672"/>
            <a:ext cx="7315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19504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3945" y="0"/>
            <a:ext cx="8229600" cy="650272"/>
          </a:xfrm>
        </p:spPr>
        <p:txBody>
          <a:bodyPr>
            <a:normAutofit fontScale="90000"/>
          </a:bodyPr>
          <a:lstStyle/>
          <a:p>
            <a:r>
              <a:rPr lang="en-CA" altLang="en-US" b="1" smtClean="0">
                <a:solidFill>
                  <a:srgbClr val="C00000"/>
                </a:solidFill>
                <a:latin typeface="Comic Sans MS" panose="030F0702030302020204" pitchFamily="66" charset="0"/>
              </a:rPr>
              <a:t>Fused Biconical Tapered Coupler</a:t>
            </a:r>
          </a:p>
        </p:txBody>
      </p:sp>
      <p:sp>
        <p:nvSpPr>
          <p:cNvPr id="5" name="Content Placeholder 4"/>
          <p:cNvSpPr>
            <a:spLocks noGrp="1"/>
          </p:cNvSpPr>
          <p:nvPr>
            <p:ph idx="1"/>
          </p:nvPr>
        </p:nvSpPr>
        <p:spPr>
          <a:xfrm>
            <a:off x="73573" y="959069"/>
            <a:ext cx="12034345" cy="4684985"/>
          </a:xfrm>
        </p:spPr>
        <p:txBody>
          <a:bodyPr>
            <a:noAutofit/>
          </a:bodyPr>
          <a:lstStyle/>
          <a:p>
            <a:pPr algn="just"/>
            <a:r>
              <a:rPr lang="en-CA" altLang="en-US" sz="3200" dirty="0" smtClean="0">
                <a:latin typeface="Comic Sans MS" panose="030F0702030302020204" pitchFamily="66" charset="0"/>
              </a:rPr>
              <a:t>Fabricated by twisting together, melting and pulling together two single mode </a:t>
            </a:r>
            <a:r>
              <a:rPr lang="en-CA" altLang="en-US" sz="3200" dirty="0" smtClean="0">
                <a:latin typeface="Comic Sans MS" panose="030F0702030302020204" pitchFamily="66" charset="0"/>
              </a:rPr>
              <a:t>fibers</a:t>
            </a:r>
          </a:p>
          <a:p>
            <a:pPr algn="just"/>
            <a:endParaRPr lang="en-CA" altLang="en-US" sz="3200" dirty="0" smtClean="0">
              <a:latin typeface="Comic Sans MS" panose="030F0702030302020204" pitchFamily="66" charset="0"/>
            </a:endParaRPr>
          </a:p>
          <a:p>
            <a:pPr algn="just"/>
            <a:r>
              <a:rPr lang="en-CA" altLang="en-US" sz="3200" dirty="0" smtClean="0">
                <a:latin typeface="Comic Sans MS" panose="030F0702030302020204" pitchFamily="66" charset="0"/>
              </a:rPr>
              <a:t>They get fused together over length </a:t>
            </a:r>
            <a:r>
              <a:rPr lang="en-CA" altLang="en-US" sz="3200" i="1" dirty="0" smtClean="0">
                <a:latin typeface="Comic Sans MS" panose="030F0702030302020204" pitchFamily="66" charset="0"/>
              </a:rPr>
              <a:t>W; </a:t>
            </a:r>
            <a:r>
              <a:rPr lang="en-CA" altLang="en-US" sz="3200" dirty="0" smtClean="0">
                <a:latin typeface="Comic Sans MS" panose="030F0702030302020204" pitchFamily="66" charset="0"/>
              </a:rPr>
              <a:t>tapered section of length </a:t>
            </a:r>
            <a:r>
              <a:rPr lang="en-CA" altLang="en-US" sz="3200" i="1" dirty="0" smtClean="0">
                <a:latin typeface="Comic Sans MS" panose="030F0702030302020204" pitchFamily="66" charset="0"/>
              </a:rPr>
              <a:t>L; </a:t>
            </a:r>
            <a:r>
              <a:rPr lang="en-CA" altLang="en-US" sz="3200" dirty="0" smtClean="0">
                <a:latin typeface="Comic Sans MS" panose="030F0702030302020204" pitchFamily="66" charset="0"/>
              </a:rPr>
              <a:t>total draw length</a:t>
            </a:r>
            <a:r>
              <a:rPr lang="en-CA" altLang="en-US" sz="3200" i="1" dirty="0" smtClean="0">
                <a:latin typeface="Comic Sans MS" panose="030F0702030302020204" pitchFamily="66" charset="0"/>
              </a:rPr>
              <a:t> = </a:t>
            </a:r>
            <a:r>
              <a:rPr lang="en-CA" altLang="en-US" sz="3200" i="1" dirty="0" smtClean="0">
                <a:latin typeface="Comic Sans MS" panose="030F0702030302020204" pitchFamily="66" charset="0"/>
              </a:rPr>
              <a:t>L+W</a:t>
            </a:r>
          </a:p>
          <a:p>
            <a:pPr algn="just"/>
            <a:endParaRPr lang="en-CA" altLang="en-US" sz="3200" i="1" dirty="0" smtClean="0">
              <a:latin typeface="Comic Sans MS" panose="030F0702030302020204" pitchFamily="66" charset="0"/>
            </a:endParaRPr>
          </a:p>
          <a:p>
            <a:pPr algn="just"/>
            <a:r>
              <a:rPr lang="en-CA" altLang="en-US" sz="3200" dirty="0" smtClean="0">
                <a:latin typeface="Comic Sans MS" panose="030F0702030302020204" pitchFamily="66" charset="0"/>
              </a:rPr>
              <a:t>Significant decrease in </a:t>
            </a:r>
            <a:r>
              <a:rPr lang="en-CA" altLang="en-US" sz="3200" i="1" dirty="0" smtClean="0">
                <a:latin typeface="Comic Sans MS" panose="030F0702030302020204" pitchFamily="66" charset="0"/>
              </a:rPr>
              <a:t>V</a:t>
            </a:r>
            <a:r>
              <a:rPr lang="en-CA" altLang="en-US" sz="3200" dirty="0" smtClean="0">
                <a:latin typeface="Comic Sans MS" panose="030F0702030302020204" pitchFamily="66" charset="0"/>
              </a:rPr>
              <a:t>-number in the coupling region; energy in the core leak out and gradually couples into the second fibre</a:t>
            </a:r>
          </a:p>
        </p:txBody>
      </p:sp>
    </p:spTree>
    <p:extLst>
      <p:ext uri="{BB962C8B-B14F-4D97-AF65-F5344CB8AC3E}">
        <p14:creationId xmlns:p14="http://schemas.microsoft.com/office/powerpoint/2010/main" val="2671387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title"/>
          </p:nvPr>
        </p:nvSpPr>
        <p:spPr>
          <a:xfrm>
            <a:off x="4251433" y="0"/>
            <a:ext cx="3591910" cy="685800"/>
          </a:xfrm>
        </p:spPr>
        <p:txBody>
          <a:bodyPr rtlCol="0">
            <a:normAutofit fontScale="90000"/>
          </a:bodyPr>
          <a:lstStyle/>
          <a:p>
            <a:pPr fontAlgn="auto">
              <a:spcAft>
                <a:spcPts val="0"/>
              </a:spcAft>
              <a:defRPr/>
            </a:pPr>
            <a:r>
              <a:rPr lang="en-US" b="1" dirty="0" smtClean="0">
                <a:solidFill>
                  <a:srgbClr val="C00000"/>
                </a:solidFill>
                <a:latin typeface="Comic Sans MS" panose="030F0702030302020204" pitchFamily="66" charset="0"/>
              </a:rPr>
              <a:t>Why WDM?</a:t>
            </a:r>
            <a:endParaRPr lang="en-CA" b="1" dirty="0" smtClean="0">
              <a:solidFill>
                <a:srgbClr val="C00000"/>
              </a:solidFill>
              <a:latin typeface="Comic Sans MS" panose="030F0702030302020204" pitchFamily="66" charset="0"/>
            </a:endParaRPr>
          </a:p>
        </p:txBody>
      </p:sp>
      <p:sp>
        <p:nvSpPr>
          <p:cNvPr id="5" name="Rectangle 1027"/>
          <p:cNvSpPr txBox="1">
            <a:spLocks noChangeArrowheads="1"/>
          </p:cNvSpPr>
          <p:nvPr/>
        </p:nvSpPr>
        <p:spPr>
          <a:xfrm>
            <a:off x="165537" y="966952"/>
            <a:ext cx="11763703" cy="48557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600" b="1" dirty="0" smtClean="0">
                <a:solidFill>
                  <a:srgbClr val="0000FF"/>
                </a:solidFill>
                <a:latin typeface="Comic Sans MS" panose="030F0702030302020204" pitchFamily="66" charset="0"/>
              </a:rPr>
              <a:t>Capacity upgrade </a:t>
            </a:r>
            <a:r>
              <a:rPr lang="en-US" altLang="en-US" sz="3600" dirty="0" smtClean="0">
                <a:latin typeface="Comic Sans MS" panose="030F0702030302020204" pitchFamily="66" charset="0"/>
              </a:rPr>
              <a:t>of existing fiber networks (without adding fibers) </a:t>
            </a:r>
          </a:p>
          <a:p>
            <a:pPr algn="just"/>
            <a:r>
              <a:rPr lang="en-US" altLang="en-US" sz="3600" b="1" dirty="0" smtClean="0">
                <a:solidFill>
                  <a:srgbClr val="0000FF"/>
                </a:solidFill>
                <a:latin typeface="Comic Sans MS" panose="030F0702030302020204" pitchFamily="66" charset="0"/>
              </a:rPr>
              <a:t>Transparency: </a:t>
            </a:r>
            <a:r>
              <a:rPr lang="en-US" altLang="en-US" sz="3600" dirty="0" smtClean="0">
                <a:latin typeface="Comic Sans MS" panose="030F0702030302020204" pitchFamily="66" charset="0"/>
              </a:rPr>
              <a:t>Each optical channel can carry any transmission format (different asynchronous bit rates, analog or digital)</a:t>
            </a:r>
          </a:p>
          <a:p>
            <a:pPr algn="just"/>
            <a:r>
              <a:rPr lang="en-US" altLang="en-US" sz="3600" b="1" dirty="0" smtClean="0">
                <a:solidFill>
                  <a:srgbClr val="0000FF"/>
                </a:solidFill>
                <a:latin typeface="Comic Sans MS" panose="030F0702030302020204" pitchFamily="66" charset="0"/>
              </a:rPr>
              <a:t>Scalability– </a:t>
            </a:r>
            <a:r>
              <a:rPr lang="en-US" altLang="en-US" sz="3600" dirty="0" smtClean="0">
                <a:latin typeface="Comic Sans MS" panose="030F0702030302020204" pitchFamily="66" charset="0"/>
              </a:rPr>
              <a:t>Buy and install equipment for additional demand as needed</a:t>
            </a:r>
          </a:p>
          <a:p>
            <a:pPr algn="just"/>
            <a:r>
              <a:rPr lang="en-US" altLang="en-US" sz="3600" b="1" dirty="0" smtClean="0">
                <a:solidFill>
                  <a:srgbClr val="0000FF"/>
                </a:solidFill>
                <a:latin typeface="Comic Sans MS" panose="030F0702030302020204" pitchFamily="66" charset="0"/>
              </a:rPr>
              <a:t>Wavelength routing and switching: </a:t>
            </a:r>
            <a:r>
              <a:rPr lang="en-US" altLang="en-US" sz="3600" dirty="0" smtClean="0">
                <a:latin typeface="Comic Sans MS" panose="030F0702030302020204" pitchFamily="66" charset="0"/>
              </a:rPr>
              <a:t>Wavelength is used as another dimension to time and space</a:t>
            </a:r>
            <a:endParaRPr lang="en-US" altLang="en-US" sz="3600" dirty="0">
              <a:latin typeface="Comic Sans MS" panose="030F0702030302020204" pitchFamily="66" charset="0"/>
            </a:endParaRPr>
          </a:p>
        </p:txBody>
      </p:sp>
    </p:spTree>
    <p:extLst>
      <p:ext uri="{BB962C8B-B14F-4D97-AF65-F5344CB8AC3E}">
        <p14:creationId xmlns:p14="http://schemas.microsoft.com/office/powerpoint/2010/main" val="474814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52600" y="0"/>
            <a:ext cx="8229600" cy="792162"/>
          </a:xfrm>
        </p:spPr>
        <p:txBody>
          <a:bodyPr>
            <a:normAutofit/>
          </a:bodyPr>
          <a:lstStyle/>
          <a:p>
            <a:pPr eaLnBrk="1" hangingPunct="1"/>
            <a:r>
              <a:rPr lang="en-US" altLang="en-US" sz="4200" b="1" dirty="0" smtClean="0">
                <a:solidFill>
                  <a:srgbClr val="C00000"/>
                </a:solidFill>
                <a:latin typeface="Comic Sans MS" panose="030F0702030302020204" pitchFamily="66" charset="0"/>
              </a:rPr>
              <a:t>N </a:t>
            </a:r>
            <a:r>
              <a:rPr lang="en-US" altLang="en-US" sz="4200" b="1" dirty="0" smtClean="0">
                <a:solidFill>
                  <a:srgbClr val="C00000"/>
                </a:solidFill>
                <a:latin typeface="Comic Sans MS" panose="030F0702030302020204" pitchFamily="66" charset="0"/>
                <a:sym typeface="Symbol" panose="05050102010706020507" pitchFamily="18" charset="2"/>
              </a:rPr>
              <a:t></a:t>
            </a:r>
            <a:r>
              <a:rPr lang="en-US" altLang="en-US" sz="4200" b="1" dirty="0" smtClean="0">
                <a:solidFill>
                  <a:srgbClr val="C00000"/>
                </a:solidFill>
                <a:latin typeface="Comic Sans MS" panose="030F0702030302020204" pitchFamily="66" charset="0"/>
              </a:rPr>
              <a:t> N Star Coupler</a:t>
            </a:r>
            <a:endParaRPr lang="en-US" altLang="en-US" sz="4200" dirty="0" smtClean="0">
              <a:solidFill>
                <a:srgbClr val="C00000"/>
              </a:solidFill>
              <a:latin typeface="Comic Sans MS" panose="030F0702030302020204" pitchFamily="66" charset="0"/>
            </a:endParaRPr>
          </a:p>
        </p:txBody>
      </p:sp>
      <p:sp>
        <p:nvSpPr>
          <p:cNvPr id="5" name="Content Placeholder 2"/>
          <p:cNvSpPr>
            <a:spLocks noGrp="1"/>
          </p:cNvSpPr>
          <p:nvPr>
            <p:ph idx="1"/>
          </p:nvPr>
        </p:nvSpPr>
        <p:spPr>
          <a:xfrm>
            <a:off x="283779" y="876300"/>
            <a:ext cx="11167241" cy="1066800"/>
          </a:xfrm>
        </p:spPr>
        <p:txBody>
          <a:bodyPr>
            <a:normAutofit/>
          </a:bodyPr>
          <a:lstStyle/>
          <a:p>
            <a:pPr eaLnBrk="1" hangingPunct="1"/>
            <a:r>
              <a:rPr lang="en-US" altLang="en-US" sz="2400" smtClean="0">
                <a:latin typeface="Comic Sans MS" panose="030F0702030302020204" pitchFamily="66" charset="0"/>
              </a:rPr>
              <a:t>Can construct star couplers by cascading 3-dB couplers</a:t>
            </a:r>
          </a:p>
          <a:p>
            <a:pPr eaLnBrk="1" hangingPunct="1"/>
            <a:r>
              <a:rPr lang="en-US" altLang="en-US" sz="2400" smtClean="0">
                <a:latin typeface="Comic Sans MS" panose="030F0702030302020204" pitchFamily="66" charset="0"/>
              </a:rPr>
              <a:t>The number of 3-dB couplers needed to construct an N </a:t>
            </a:r>
            <a:r>
              <a:rPr lang="en-US" altLang="en-US" sz="2400" smtClean="0">
                <a:latin typeface="Comic Sans MS" panose="030F0702030302020204" pitchFamily="66" charset="0"/>
                <a:sym typeface="Symbol" panose="05050102010706020507" pitchFamily="18" charset="2"/>
              </a:rPr>
              <a:t></a:t>
            </a:r>
            <a:r>
              <a:rPr lang="en-US" altLang="en-US" sz="2400" smtClean="0">
                <a:latin typeface="Comic Sans MS" panose="030F0702030302020204" pitchFamily="66" charset="0"/>
              </a:rPr>
              <a:t> N star is</a:t>
            </a: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79" y="2877207"/>
            <a:ext cx="54864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696" y="2133600"/>
            <a:ext cx="27559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179" y="2027239"/>
            <a:ext cx="6304240" cy="139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0179" y="3597165"/>
            <a:ext cx="6304240" cy="2167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596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454166" y="0"/>
            <a:ext cx="8229600" cy="797417"/>
          </a:xfrm>
        </p:spPr>
        <p:txBody>
          <a:bodyPr/>
          <a:lstStyle/>
          <a:p>
            <a:r>
              <a:rPr lang="en-US" altLang="en-US" b="1" dirty="0" smtClean="0">
                <a:solidFill>
                  <a:srgbClr val="C00000"/>
                </a:solidFill>
                <a:latin typeface="Comic Sans MS" panose="030F0702030302020204" pitchFamily="66" charset="0"/>
              </a:rPr>
              <a:t>Coupler Characteristics</a:t>
            </a:r>
          </a:p>
        </p:txBody>
      </p:sp>
      <p:sp>
        <p:nvSpPr>
          <p:cNvPr id="5" name="Rectangle 3"/>
          <p:cNvSpPr txBox="1">
            <a:spLocks noChangeArrowheads="1"/>
          </p:cNvSpPr>
          <p:nvPr/>
        </p:nvSpPr>
        <p:spPr>
          <a:xfrm>
            <a:off x="215462" y="1179786"/>
            <a:ext cx="11619186" cy="45378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a:defRPr/>
            </a:pPr>
            <a:r>
              <a:rPr lang="en-US" sz="4000" dirty="0" smtClean="0">
                <a:latin typeface="Comic Sans MS" panose="030F0702030302020204" pitchFamily="66" charset="0"/>
              </a:rPr>
              <a:t>power ratio between both output can be changed b</a:t>
            </a:r>
            <a:r>
              <a:rPr lang="en-US" sz="3200" dirty="0" smtClean="0">
                <a:latin typeface="Comic Sans MS" panose="030F0702030302020204" pitchFamily="66" charset="0"/>
              </a:rPr>
              <a:t>y adjusting the draw length of a simple fused fiber coupler</a:t>
            </a:r>
          </a:p>
          <a:p>
            <a:pPr marL="342900" lvl="1" indent="-342900" algn="just">
              <a:defRPr/>
            </a:pPr>
            <a:endParaRPr lang="en-US" sz="3200" dirty="0" smtClean="0">
              <a:latin typeface="Comic Sans MS" panose="030F0702030302020204" pitchFamily="66" charset="0"/>
            </a:endParaRPr>
          </a:p>
          <a:p>
            <a:pPr marL="342900" lvl="1" indent="-342900" algn="just">
              <a:defRPr/>
            </a:pPr>
            <a:r>
              <a:rPr lang="en-US" sz="4000" dirty="0" smtClean="0">
                <a:latin typeface="Comic Sans MS" panose="030F0702030302020204" pitchFamily="66" charset="0"/>
              </a:rPr>
              <a:t>It can be made a WDM de-multiplexer: </a:t>
            </a:r>
          </a:p>
          <a:p>
            <a:pPr marL="742950" lvl="2" indent="-342900" algn="just">
              <a:defRPr/>
            </a:pPr>
            <a:r>
              <a:rPr lang="en-US" sz="2800" dirty="0" smtClean="0">
                <a:latin typeface="Comic Sans MS" panose="030F0702030302020204" pitchFamily="66" charset="0"/>
              </a:rPr>
              <a:t>Example, 1300 nm will appear output 2 (p2) and 1550 nm will appear at output 1 (P1)   </a:t>
            </a:r>
          </a:p>
          <a:p>
            <a:pPr marL="742950" lvl="2" indent="-342900" algn="just">
              <a:defRPr/>
            </a:pPr>
            <a:r>
              <a:rPr lang="en-US" sz="2800" dirty="0" smtClean="0">
                <a:latin typeface="Comic Sans MS" panose="030F0702030302020204" pitchFamily="66" charset="0"/>
              </a:rPr>
              <a:t>However, suitable only for few wavelengths that are far apart, not good for DWDM</a:t>
            </a:r>
          </a:p>
          <a:p>
            <a:pPr marL="742950" lvl="2" indent="-342900" algn="just">
              <a:buFont typeface="Arial" panose="020B0604020202020204" pitchFamily="34" charset="0"/>
              <a:buNone/>
              <a:defRPr/>
            </a:pPr>
            <a:endParaRPr lang="en-US" sz="2800" dirty="0" smtClean="0">
              <a:latin typeface="Comic Sans MS" panose="030F0702030302020204" pitchFamily="66" charset="0"/>
            </a:endParaRPr>
          </a:p>
          <a:p>
            <a:pPr lvl="1" algn="just">
              <a:defRPr/>
            </a:pPr>
            <a:endParaRPr lang="en-US" sz="3200" dirty="0">
              <a:latin typeface="Comic Sans MS" panose="030F0702030302020204" pitchFamily="66" charset="0"/>
            </a:endParaRPr>
          </a:p>
        </p:txBody>
      </p:sp>
    </p:spTree>
    <p:extLst>
      <p:ext uri="{BB962C8B-B14F-4D97-AF65-F5344CB8AC3E}">
        <p14:creationId xmlns:p14="http://schemas.microsoft.com/office/powerpoint/2010/main" val="1402736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4867" y="1198726"/>
            <a:ext cx="8459788" cy="3600450"/>
            <a:chOff x="539750" y="2060575"/>
            <a:chExt cx="8459788" cy="3600450"/>
          </a:xfrm>
        </p:grpSpPr>
        <p:pic>
          <p:nvPicPr>
            <p:cNvPr id="5" name="Picture 1" descr="Coupler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205038"/>
              <a:ext cx="45720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oupler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060575"/>
              <a:ext cx="33274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bwMode="auto">
            <a:xfrm>
              <a:off x="5580063" y="5084763"/>
              <a:ext cx="24479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n-US" altLang="en-US" b="1">
                  <a:solidFill>
                    <a:srgbClr val="0000FF"/>
                  </a:solidFill>
                  <a:latin typeface="Comic Sans MS" panose="030F0702030302020204" pitchFamily="66" charset="0"/>
                  <a:cs typeface="Arial" panose="020B0604020202020204" pitchFamily="34" charset="0"/>
                </a:rPr>
                <a:t>6x6 coupler</a:t>
              </a:r>
            </a:p>
          </p:txBody>
        </p:sp>
        <p:sp>
          <p:nvSpPr>
            <p:cNvPr id="8" name="Title 1"/>
            <p:cNvSpPr txBox="1">
              <a:spLocks/>
            </p:cNvSpPr>
            <p:nvPr/>
          </p:nvSpPr>
          <p:spPr bwMode="auto">
            <a:xfrm>
              <a:off x="1042988" y="5084763"/>
              <a:ext cx="24495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n-US" altLang="en-US" b="1" dirty="0">
                  <a:solidFill>
                    <a:srgbClr val="0000FF"/>
                  </a:solidFill>
                  <a:latin typeface="Comic Sans MS" panose="030F0702030302020204" pitchFamily="66" charset="0"/>
                  <a:cs typeface="Arial" panose="020B0604020202020204" pitchFamily="34" charset="0"/>
                </a:rPr>
                <a:t>1x2 coupler</a:t>
              </a:r>
            </a:p>
          </p:txBody>
        </p:sp>
      </p:grpSp>
    </p:spTree>
    <p:extLst>
      <p:ext uri="{BB962C8B-B14F-4D97-AF65-F5344CB8AC3E}">
        <p14:creationId xmlns:p14="http://schemas.microsoft.com/office/powerpoint/2010/main" val="1894992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8229600" y="6553200"/>
            <a:ext cx="609600" cy="228600"/>
          </a:xfrm>
        </p:spPr>
        <p:txBody>
          <a:bodyPr/>
          <a:lstStyle/>
          <a:p>
            <a:fld id="{32391DDC-31A5-45B1-9A67-15258E6EB5B2}" type="slidenum">
              <a:rPr lang="en-US" altLang="en-US">
                <a:latin typeface="Comic Sans MS" panose="030F0702030302020204" pitchFamily="66" charset="0"/>
              </a:rPr>
              <a:pPr/>
              <a:t>33</a:t>
            </a:fld>
            <a:endParaRPr lang="en-US" altLang="en-US">
              <a:latin typeface="Comic Sans MS" panose="030F0702030302020204" pitchFamily="66" charset="0"/>
            </a:endParaRPr>
          </a:p>
        </p:txBody>
      </p:sp>
      <p:sp>
        <p:nvSpPr>
          <p:cNvPr id="5" name="Rectangle 2"/>
          <p:cNvSpPr>
            <a:spLocks noGrp="1" noChangeArrowheads="1"/>
          </p:cNvSpPr>
          <p:nvPr>
            <p:ph type="title"/>
          </p:nvPr>
        </p:nvSpPr>
        <p:spPr>
          <a:xfrm>
            <a:off x="4398907" y="2"/>
            <a:ext cx="3329152" cy="835025"/>
          </a:xfrm>
        </p:spPr>
        <p:txBody>
          <a:bodyPr/>
          <a:lstStyle/>
          <a:p>
            <a:pPr algn="l"/>
            <a:r>
              <a:rPr lang="en-US" altLang="en-US" b="1" dirty="0">
                <a:solidFill>
                  <a:srgbClr val="C00000"/>
                </a:solidFill>
                <a:latin typeface="Comic Sans MS" panose="030F0702030302020204" pitchFamily="66" charset="0"/>
              </a:rPr>
              <a:t>Splitters</a:t>
            </a:r>
          </a:p>
        </p:txBody>
      </p:sp>
      <p:sp>
        <p:nvSpPr>
          <p:cNvPr id="6" name="Rectangle 3"/>
          <p:cNvSpPr txBox="1">
            <a:spLocks noChangeArrowheads="1"/>
          </p:cNvSpPr>
          <p:nvPr/>
        </p:nvSpPr>
        <p:spPr>
          <a:xfrm>
            <a:off x="110686" y="754119"/>
            <a:ext cx="11905593"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latin typeface="Comic Sans MS" panose="030F0702030302020204" pitchFamily="66" charset="0"/>
              </a:rPr>
              <a:t>The simplest couplers are fiber optic splitters. </a:t>
            </a:r>
          </a:p>
          <a:p>
            <a:r>
              <a:rPr lang="en-US" altLang="en-US" dirty="0" smtClean="0">
                <a:latin typeface="Comic Sans MS" panose="030F0702030302020204" pitchFamily="66" charset="0"/>
              </a:rPr>
              <a:t>They possess at least three ports but may have more than 32 for more complex devices. </a:t>
            </a:r>
          </a:p>
          <a:p>
            <a:r>
              <a:rPr lang="en-US" altLang="en-US" dirty="0" smtClean="0">
                <a:latin typeface="Comic Sans MS" panose="030F0702030302020204" pitchFamily="66" charset="0"/>
              </a:rPr>
              <a:t>Popular splitting ratios include 50%-50%, 90%-10%, 95%-5% and 99%-1%; however, almost any custom value can be achieved. </a:t>
            </a:r>
          </a:p>
          <a:p>
            <a:r>
              <a:rPr lang="en-US" altLang="en-US" dirty="0" smtClean="0">
                <a:latin typeface="Comic Sans MS" panose="030F0702030302020204" pitchFamily="66" charset="0"/>
              </a:rPr>
              <a:t>Excess loss: assures that the total output is never as high as the input. It hinders the performance. All couplers and splitters share this parameter. </a:t>
            </a:r>
          </a:p>
          <a:p>
            <a:r>
              <a:rPr lang="en-US" altLang="en-US" dirty="0" smtClean="0">
                <a:latin typeface="Comic Sans MS" panose="030F0702030302020204" pitchFamily="66" charset="0"/>
              </a:rPr>
              <a:t>They are symmetrical. For instance, if the same coupler injected 50 µW into the 10% output leg, only 5 µW would reach the common port.</a:t>
            </a:r>
            <a:endParaRPr lang="en-US" altLang="en-US" dirty="0">
              <a:latin typeface="Comic Sans MS" panose="030F0702030302020204" pitchFamily="66" charset="0"/>
            </a:endParaRPr>
          </a:p>
        </p:txBody>
      </p:sp>
      <p:grpSp>
        <p:nvGrpSpPr>
          <p:cNvPr id="7" name="Group 14"/>
          <p:cNvGrpSpPr>
            <a:grpSpLocks/>
          </p:cNvGrpSpPr>
          <p:nvPr/>
        </p:nvGrpSpPr>
        <p:grpSpPr bwMode="auto">
          <a:xfrm>
            <a:off x="3233083" y="5286648"/>
            <a:ext cx="5091111" cy="1528763"/>
            <a:chOff x="905" y="3119"/>
            <a:chExt cx="3207" cy="963"/>
          </a:xfrm>
        </p:grpSpPr>
        <p:sp>
          <p:nvSpPr>
            <p:cNvPr id="8" name="Rectangle 6"/>
            <p:cNvSpPr>
              <a:spLocks noChangeArrowheads="1"/>
            </p:cNvSpPr>
            <p:nvPr/>
          </p:nvSpPr>
          <p:spPr bwMode="auto">
            <a:xfrm>
              <a:off x="1824" y="3168"/>
              <a:ext cx="1296" cy="192"/>
            </a:xfrm>
            <a:prstGeom prst="rect">
              <a:avLst/>
            </a:prstGeom>
            <a:solidFill>
              <a:srgbClr val="F80836"/>
            </a:solidFill>
            <a:ln w="57150">
              <a:solidFill>
                <a:srgbClr val="F8083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Comic Sans MS" panose="030F0702030302020204" pitchFamily="66" charset="0"/>
              </a:endParaRPr>
            </a:p>
          </p:txBody>
        </p:sp>
        <p:sp>
          <p:nvSpPr>
            <p:cNvPr id="9" name="Rectangle 7"/>
            <p:cNvSpPr>
              <a:spLocks noChangeArrowheads="1"/>
            </p:cNvSpPr>
            <p:nvPr/>
          </p:nvSpPr>
          <p:spPr bwMode="auto">
            <a:xfrm>
              <a:off x="2352" y="3168"/>
              <a:ext cx="240" cy="624"/>
            </a:xfrm>
            <a:prstGeom prst="rect">
              <a:avLst/>
            </a:prstGeom>
            <a:solidFill>
              <a:srgbClr val="F80836"/>
            </a:solidFill>
            <a:ln w="57150">
              <a:solidFill>
                <a:srgbClr val="F8083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Comic Sans MS" panose="030F0702030302020204" pitchFamily="66" charset="0"/>
              </a:endParaRPr>
            </a:p>
          </p:txBody>
        </p:sp>
        <p:sp>
          <p:nvSpPr>
            <p:cNvPr id="10" name="Line 8"/>
            <p:cNvSpPr>
              <a:spLocks noChangeShapeType="1"/>
            </p:cNvSpPr>
            <p:nvPr/>
          </p:nvSpPr>
          <p:spPr bwMode="auto">
            <a:xfrm>
              <a:off x="3120" y="3264"/>
              <a:ext cx="240" cy="0"/>
            </a:xfrm>
            <a:prstGeom prst="line">
              <a:avLst/>
            </a:prstGeom>
            <a:noFill/>
            <a:ln w="57150">
              <a:solidFill>
                <a:srgbClr val="356BC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Comic Sans MS" panose="030F0702030302020204" pitchFamily="66" charset="0"/>
              </a:endParaRPr>
            </a:p>
          </p:txBody>
        </p:sp>
        <p:sp>
          <p:nvSpPr>
            <p:cNvPr id="11" name="Line 9"/>
            <p:cNvSpPr>
              <a:spLocks noChangeShapeType="1"/>
            </p:cNvSpPr>
            <p:nvPr/>
          </p:nvSpPr>
          <p:spPr bwMode="auto">
            <a:xfrm flipH="1">
              <a:off x="1584" y="3264"/>
              <a:ext cx="240" cy="0"/>
            </a:xfrm>
            <a:prstGeom prst="line">
              <a:avLst/>
            </a:prstGeom>
            <a:noFill/>
            <a:ln w="57150">
              <a:solidFill>
                <a:srgbClr val="356BC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Comic Sans MS" panose="030F0702030302020204" pitchFamily="66" charset="0"/>
              </a:endParaRPr>
            </a:p>
          </p:txBody>
        </p:sp>
        <p:sp>
          <p:nvSpPr>
            <p:cNvPr id="12" name="Text Box 10"/>
            <p:cNvSpPr txBox="1">
              <a:spLocks noChangeArrowheads="1"/>
            </p:cNvSpPr>
            <p:nvPr/>
          </p:nvSpPr>
          <p:spPr bwMode="auto">
            <a:xfrm>
              <a:off x="3353" y="3119"/>
              <a:ext cx="75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2400">
                  <a:solidFill>
                    <a:schemeClr val="accent2"/>
                  </a:solidFill>
                  <a:latin typeface="Comic Sans MS" panose="030F0702030302020204" pitchFamily="66" charset="0"/>
                </a:rPr>
                <a:t>Output</a:t>
              </a:r>
            </a:p>
          </p:txBody>
        </p:sp>
        <p:sp>
          <p:nvSpPr>
            <p:cNvPr id="13" name="Text Box 11"/>
            <p:cNvSpPr txBox="1">
              <a:spLocks noChangeArrowheads="1"/>
            </p:cNvSpPr>
            <p:nvPr/>
          </p:nvSpPr>
          <p:spPr bwMode="auto">
            <a:xfrm>
              <a:off x="905" y="3119"/>
              <a:ext cx="75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2400">
                  <a:solidFill>
                    <a:schemeClr val="accent2"/>
                  </a:solidFill>
                  <a:latin typeface="Comic Sans MS" panose="030F0702030302020204" pitchFamily="66" charset="0"/>
                </a:rPr>
                <a:t>Output</a:t>
              </a:r>
            </a:p>
          </p:txBody>
        </p:sp>
        <p:sp>
          <p:nvSpPr>
            <p:cNvPr id="14" name="Text Box 12"/>
            <p:cNvSpPr txBox="1">
              <a:spLocks noChangeArrowheads="1"/>
            </p:cNvSpPr>
            <p:nvPr/>
          </p:nvSpPr>
          <p:spPr bwMode="auto">
            <a:xfrm>
              <a:off x="2532" y="3791"/>
              <a:ext cx="62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8083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en-US" sz="2400">
                  <a:solidFill>
                    <a:schemeClr val="accent2"/>
                  </a:solidFill>
                  <a:latin typeface="Comic Sans MS" panose="030F0702030302020204" pitchFamily="66" charset="0"/>
                </a:rPr>
                <a:t>Input</a:t>
              </a:r>
            </a:p>
          </p:txBody>
        </p:sp>
        <p:sp>
          <p:nvSpPr>
            <p:cNvPr id="15" name="Line 13"/>
            <p:cNvSpPr>
              <a:spLocks noChangeShapeType="1"/>
            </p:cNvSpPr>
            <p:nvPr/>
          </p:nvSpPr>
          <p:spPr bwMode="auto">
            <a:xfrm>
              <a:off x="2480" y="3840"/>
              <a:ext cx="0" cy="240"/>
            </a:xfrm>
            <a:prstGeom prst="line">
              <a:avLst/>
            </a:prstGeom>
            <a:noFill/>
            <a:ln w="57150">
              <a:solidFill>
                <a:srgbClr val="356BCB"/>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Comic Sans MS" panose="030F0702030302020204" pitchFamily="66" charset="0"/>
              </a:endParaRPr>
            </a:p>
          </p:txBody>
        </p:sp>
      </p:grpSp>
    </p:spTree>
    <p:extLst>
      <p:ext uri="{BB962C8B-B14F-4D97-AF65-F5344CB8AC3E}">
        <p14:creationId xmlns:p14="http://schemas.microsoft.com/office/powerpoint/2010/main" val="99506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300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4000"/>
                            </p:stCondLst>
                            <p:childTnLst>
                              <p:par>
                                <p:cTn id="15" presetID="2" presetClass="entr" presetSubtype="8" fill="hold" grpId="0" nodeType="afterEffect">
                                  <p:stCondLst>
                                    <p:cond delay="300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7500"/>
                            </p:stCondLst>
                            <p:childTnLst>
                              <p:par>
                                <p:cTn id="20" presetID="2" presetClass="entr" presetSubtype="8" fill="hold" grpId="0" nodeType="afterEffect">
                                  <p:stCondLst>
                                    <p:cond delay="3000"/>
                                  </p:stCondLst>
                                  <p:childTnLst>
                                    <p:set>
                                      <p:cBhvr>
                                        <p:cTn id="21" dur="1" fill="hold">
                                          <p:stCondLst>
                                            <p:cond delay="0"/>
                                          </p:stCondLst>
                                        </p:cTn>
                                        <p:tgtEl>
                                          <p:spTgt spid="6">
                                            <p:txEl>
                                              <p:pRg st="2" end="2"/>
                                            </p:txEl>
                                          </p:spTgt>
                                        </p:tgtEl>
                                        <p:attrNameLst>
                                          <p:attrName>style.visibility</p:attrName>
                                        </p:attrNameLst>
                                      </p:cBhvr>
                                      <p:to>
                                        <p:strVal val="visible"/>
                                      </p:to>
                                    </p:set>
                                    <p:anim calcmode="lin" valueType="num">
                                      <p:cBhvr additive="base">
                                        <p:cTn id="22"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par>
                          <p:cTn id="24" fill="hold">
                            <p:stCondLst>
                              <p:cond delay="11000"/>
                            </p:stCondLst>
                            <p:childTnLst>
                              <p:par>
                                <p:cTn id="25" presetID="2" presetClass="entr" presetSubtype="8" fill="hold" grpId="0" nodeType="afterEffect">
                                  <p:stCondLst>
                                    <p:cond delay="300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par>
                          <p:cTn id="29" fill="hold">
                            <p:stCondLst>
                              <p:cond delay="14500"/>
                            </p:stCondLst>
                            <p:childTnLst>
                              <p:par>
                                <p:cTn id="30" presetID="2" presetClass="entr" presetSubtype="8" fill="hold" grpId="0" nodeType="afterEffect">
                                  <p:stCondLst>
                                    <p:cond delay="3000"/>
                                  </p:stCondLst>
                                  <p:childTnLst>
                                    <p:set>
                                      <p:cBhvr>
                                        <p:cTn id="31" dur="1" fill="hold">
                                          <p:stCondLst>
                                            <p:cond delay="0"/>
                                          </p:stCondLst>
                                        </p:cTn>
                                        <p:tgtEl>
                                          <p:spTgt spid="6">
                                            <p:txEl>
                                              <p:pRg st="4" end="4"/>
                                            </p:txEl>
                                          </p:spTgt>
                                        </p:tgtEl>
                                        <p:attrNameLst>
                                          <p:attrName>style.visibility</p:attrName>
                                        </p:attrNameLst>
                                      </p:cBhvr>
                                      <p:to>
                                        <p:strVal val="visible"/>
                                      </p:to>
                                    </p:set>
                                    <p:anim calcmode="lin" valueType="num">
                                      <p:cBhvr additive="base">
                                        <p:cTn id="32"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par>
                          <p:cTn id="34" fill="hold">
                            <p:stCondLst>
                              <p:cond delay="18000"/>
                            </p:stCondLst>
                            <p:childTnLst>
                              <p:par>
                                <p:cTn id="35" presetID="2" presetClass="entr" presetSubtype="8" fill="hold" nodeType="afterEffect">
                                  <p:stCondLst>
                                    <p:cond delay="11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build="p" autoUpdateAnimBg="0" advAuto="300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959069" y="0"/>
            <a:ext cx="8458200" cy="825062"/>
          </a:xfrm>
        </p:spPr>
        <p:txBody>
          <a:bodyPr>
            <a:normAutofit fontScale="90000"/>
          </a:bodyPr>
          <a:lstStyle/>
          <a:p>
            <a:pPr algn="l"/>
            <a:r>
              <a:rPr lang="en-US" altLang="en-US" b="1" dirty="0">
                <a:solidFill>
                  <a:srgbClr val="C00000"/>
                </a:solidFill>
                <a:latin typeface="Comic Sans MS" panose="030F0702030302020204" pitchFamily="66" charset="0"/>
              </a:rPr>
              <a:t>Coupler + Splitter - Applications</a:t>
            </a:r>
          </a:p>
        </p:txBody>
      </p:sp>
      <p:sp>
        <p:nvSpPr>
          <p:cNvPr id="6" name="Rectangle 3"/>
          <p:cNvSpPr txBox="1">
            <a:spLocks noChangeArrowheads="1"/>
          </p:cNvSpPr>
          <p:nvPr/>
        </p:nvSpPr>
        <p:spPr>
          <a:xfrm>
            <a:off x="0" y="1090448"/>
            <a:ext cx="11905593"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dirty="0" smtClean="0">
                <a:latin typeface="Comic Sans MS" panose="030F0702030302020204" pitchFamily="66" charset="0"/>
              </a:rPr>
              <a:t>Local monitoring of a light source output (usually for control purposes). </a:t>
            </a:r>
          </a:p>
          <a:p>
            <a:pPr algn="just"/>
            <a:r>
              <a:rPr lang="en-US" altLang="en-US" dirty="0" smtClean="0">
                <a:latin typeface="Comic Sans MS" panose="030F0702030302020204" pitchFamily="66" charset="0"/>
              </a:rPr>
              <a:t>Distributing a common signal to several locations simultaneously. </a:t>
            </a:r>
          </a:p>
          <a:p>
            <a:pPr algn="just"/>
            <a:r>
              <a:rPr lang="en-US" altLang="en-US" dirty="0" smtClean="0">
                <a:latin typeface="Comic Sans MS" panose="030F0702030302020204" pitchFamily="66" charset="0"/>
              </a:rPr>
              <a:t>Making a linear, tapped fiber optic bus. Here, each splitter would be a 95%-5% device that allows a small portion of the energy to be tapped while the bulk of the energy continues down the main trunk.</a:t>
            </a:r>
            <a:r>
              <a:rPr lang="en-US" altLang="en-US" sz="3200" dirty="0" smtClean="0">
                <a:latin typeface="Comic Sans MS" panose="030F0702030302020204" pitchFamily="66" charset="0"/>
              </a:rPr>
              <a:t> </a:t>
            </a:r>
            <a:endParaRPr lang="en-US" altLang="en-US" sz="3200" dirty="0">
              <a:latin typeface="Comic Sans MS" panose="030F0702030302020204" pitchFamily="66" charset="0"/>
            </a:endParaRPr>
          </a:p>
        </p:txBody>
      </p:sp>
      <p:pic>
        <p:nvPicPr>
          <p:cNvPr id="7" name="Picture 1139" descr="Optical Wave Guide Ch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708" y="4144798"/>
            <a:ext cx="6407150" cy="205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1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68869" y="0"/>
            <a:ext cx="8229600" cy="792162"/>
          </a:xfrm>
        </p:spPr>
        <p:txBody>
          <a:bodyPr/>
          <a:lstStyle/>
          <a:p>
            <a:pPr eaLnBrk="1" hangingPunct="1"/>
            <a:r>
              <a:rPr lang="en-US" altLang="en-US" b="1" dirty="0" smtClean="0">
                <a:solidFill>
                  <a:srgbClr val="C00000"/>
                </a:solidFill>
                <a:latin typeface="Comic Sans MS" panose="030F0702030302020204" pitchFamily="66" charset="0"/>
              </a:rPr>
              <a:t>Optical Isolators</a:t>
            </a:r>
            <a:endParaRPr lang="en-US" altLang="en-US" dirty="0" smtClean="0">
              <a:solidFill>
                <a:srgbClr val="C00000"/>
              </a:solidFill>
              <a:latin typeface="Comic Sans MS" panose="030F0702030302020204" pitchFamily="66" charset="0"/>
            </a:endParaRPr>
          </a:p>
        </p:txBody>
      </p:sp>
      <p:sp>
        <p:nvSpPr>
          <p:cNvPr id="5" name="Content Placeholder 2"/>
          <p:cNvSpPr>
            <a:spLocks noGrp="1"/>
          </p:cNvSpPr>
          <p:nvPr>
            <p:ph idx="1"/>
          </p:nvPr>
        </p:nvSpPr>
        <p:spPr>
          <a:xfrm>
            <a:off x="0" y="907256"/>
            <a:ext cx="12391697" cy="1783392"/>
          </a:xfrm>
        </p:spPr>
        <p:txBody>
          <a:bodyPr>
            <a:normAutofit/>
          </a:bodyPr>
          <a:lstStyle/>
          <a:p>
            <a:pPr>
              <a:buFont typeface="Arial" panose="020B0604020202020204" pitchFamily="34" charset="0"/>
              <a:buNone/>
            </a:pPr>
            <a:r>
              <a:rPr lang="en-US" altLang="en-US" sz="2400" dirty="0" smtClean="0">
                <a:solidFill>
                  <a:srgbClr val="0070C0"/>
                </a:solidFill>
                <a:latin typeface="Comic Sans MS" panose="030F0702030302020204" pitchFamily="66" charset="0"/>
              </a:rPr>
              <a:t>Optical isolators allow light to pass in only one direction. </a:t>
            </a:r>
          </a:p>
          <a:p>
            <a:r>
              <a:rPr lang="en-US" altLang="en-US" sz="2400" dirty="0" smtClean="0">
                <a:latin typeface="Comic Sans MS" panose="030F0702030302020204" pitchFamily="66" charset="0"/>
              </a:rPr>
              <a:t>This prevents scattered or reflected light from traveling in the reverse direction.</a:t>
            </a:r>
          </a:p>
          <a:p>
            <a:r>
              <a:rPr lang="en-US" altLang="en-US" sz="2400" dirty="0" smtClean="0">
                <a:latin typeface="Comic Sans MS" panose="030F0702030302020204" pitchFamily="66" charset="0"/>
              </a:rPr>
              <a:t>E.g., can keep backward-traveling light from entering a laser diode and possibly causing instabilities in the optical output.</a:t>
            </a: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124200"/>
            <a:ext cx="5021263"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5799082" y="4862512"/>
            <a:ext cx="49950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C00000"/>
                </a:solidFill>
                <a:latin typeface="Comic Sans MS" panose="030F0702030302020204" pitchFamily="66" charset="0"/>
              </a:rPr>
              <a:t>Polarization-independent isolator made of </a:t>
            </a:r>
            <a:r>
              <a:rPr lang="en-US" altLang="en-US" b="1" dirty="0" smtClean="0">
                <a:solidFill>
                  <a:srgbClr val="C00000"/>
                </a:solidFill>
                <a:latin typeface="Comic Sans MS" panose="030F0702030302020204" pitchFamily="66" charset="0"/>
              </a:rPr>
              <a:t>three miniature </a:t>
            </a:r>
            <a:r>
              <a:rPr lang="en-US" altLang="en-US" b="1" dirty="0">
                <a:solidFill>
                  <a:srgbClr val="C00000"/>
                </a:solidFill>
                <a:latin typeface="Comic Sans MS" panose="030F0702030302020204" pitchFamily="66" charset="0"/>
              </a:rPr>
              <a:t>optical components</a:t>
            </a:r>
          </a:p>
        </p:txBody>
      </p:sp>
    </p:spTree>
    <p:extLst>
      <p:ext uri="{BB962C8B-B14F-4D97-AF65-F5344CB8AC3E}">
        <p14:creationId xmlns:p14="http://schemas.microsoft.com/office/powerpoint/2010/main" val="2549344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1417" y="89503"/>
            <a:ext cx="4786859" cy="604180"/>
          </a:xfrm>
        </p:spPr>
        <p:txBody>
          <a:bodyPr>
            <a:noAutofit/>
          </a:bodyPr>
          <a:lstStyle/>
          <a:p>
            <a:r>
              <a:rPr lang="en-US" altLang="en-US" b="1" dirty="0" smtClean="0">
                <a:solidFill>
                  <a:srgbClr val="C00000"/>
                </a:solidFill>
                <a:latin typeface="Comic Sans MS" panose="030F0702030302020204" pitchFamily="66" charset="0"/>
                <a:cs typeface="Arial" panose="020B0604020202020204" pitchFamily="34" charset="0"/>
              </a:rPr>
              <a:t>Isolators </a:t>
            </a:r>
          </a:p>
        </p:txBody>
      </p:sp>
      <p:pic>
        <p:nvPicPr>
          <p:cNvPr id="5" name="Picture 1" descr="optical_isolator_400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1359" y="3465348"/>
            <a:ext cx="38100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Isolator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70780" y="315311"/>
            <a:ext cx="3744913"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optical isolator.jpg"/>
          <p:cNvPicPr>
            <a:picLocks noChangeAspect="1"/>
          </p:cNvPicPr>
          <p:nvPr/>
        </p:nvPicPr>
        <p:blipFill>
          <a:blip r:embed="rId4"/>
          <a:srcRect/>
          <a:stretch>
            <a:fillRect/>
          </a:stretch>
        </p:blipFill>
        <p:spPr bwMode="auto">
          <a:xfrm>
            <a:off x="966951" y="2180897"/>
            <a:ext cx="4295775" cy="3124200"/>
          </a:xfrm>
          <a:prstGeom prst="rect">
            <a:avLst/>
          </a:prstGeom>
          <a:noFill/>
          <a:ln w="9525">
            <a:noFill/>
            <a:miter lim="800000"/>
            <a:headEnd/>
            <a:tailEnd/>
          </a:ln>
        </p:spPr>
      </p:pic>
      <p:cxnSp>
        <p:nvCxnSpPr>
          <p:cNvPr id="8" name="Straight Connector 7"/>
          <p:cNvCxnSpPr>
            <a:cxnSpLocks noChangeShapeType="1"/>
          </p:cNvCxnSpPr>
          <p:nvPr/>
        </p:nvCxnSpPr>
        <p:spPr bwMode="auto">
          <a:xfrm>
            <a:off x="5005551" y="4746297"/>
            <a:ext cx="685800" cy="1588"/>
          </a:xfrm>
          <a:prstGeom prst="line">
            <a:avLst/>
          </a:prstGeom>
          <a:noFill/>
          <a:ln w="38100">
            <a:solidFill>
              <a:schemeClr val="tx1"/>
            </a:solidFill>
            <a:round/>
            <a:headEnd/>
            <a:tailEnd/>
          </a:ln>
          <a:effectLst>
            <a:outerShdw blurRad="63500" dist="23000" dir="5400000" rotWithShape="0">
              <a:srgbClr val="000000">
                <a:alpha val="34999"/>
              </a:srgbClr>
            </a:outerShdw>
          </a:effectLst>
        </p:spPr>
      </p:cxnSp>
      <p:sp>
        <p:nvSpPr>
          <p:cNvPr id="9" name="TextBox 11"/>
          <p:cNvSpPr txBox="1">
            <a:spLocks noChangeArrowheads="1"/>
          </p:cNvSpPr>
          <p:nvPr/>
        </p:nvSpPr>
        <p:spPr bwMode="auto">
          <a:xfrm>
            <a:off x="5005551" y="4200197"/>
            <a:ext cx="760413" cy="473075"/>
          </a:xfrm>
          <a:prstGeom prst="rect">
            <a:avLst/>
          </a:prstGeom>
          <a:noFill/>
          <a:ln w="9525">
            <a:noFill/>
            <a:miter lim="800000"/>
            <a:headEnd/>
            <a:tailEnd/>
          </a:ln>
        </p:spPr>
        <p:txBody>
          <a:bodyPr wrap="none">
            <a:prstTxWarp prst="textNoShape">
              <a:avLst/>
            </a:prstTxWarp>
            <a:spAutoFit/>
          </a:bodyPr>
          <a:lstStyle/>
          <a:p>
            <a:r>
              <a:rPr lang="en-US" sz="2400" dirty="0">
                <a:solidFill>
                  <a:srgbClr val="000000"/>
                </a:solidFill>
                <a:latin typeface="Calibri" pitchFamily="34" charset="0"/>
                <a:ea typeface="Arial" charset="0"/>
                <a:cs typeface="Arial" charset="0"/>
              </a:rPr>
              <a:t>5cm</a:t>
            </a:r>
          </a:p>
        </p:txBody>
      </p:sp>
    </p:spTree>
    <p:extLst>
      <p:ext uri="{BB962C8B-B14F-4D97-AF65-F5344CB8AC3E}">
        <p14:creationId xmlns:p14="http://schemas.microsoft.com/office/powerpoint/2010/main" val="3779965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27131" y="0"/>
            <a:ext cx="8229600" cy="735724"/>
          </a:xfrm>
        </p:spPr>
        <p:txBody>
          <a:bodyPr/>
          <a:lstStyle/>
          <a:p>
            <a:pPr eaLnBrk="1" hangingPunct="1"/>
            <a:r>
              <a:rPr lang="en-US" altLang="en-US" b="1" dirty="0" smtClean="0">
                <a:solidFill>
                  <a:srgbClr val="C00000"/>
                </a:solidFill>
                <a:latin typeface="Comic Sans MS" panose="030F0702030302020204" pitchFamily="66" charset="0"/>
              </a:rPr>
              <a:t>Optical Circulators</a:t>
            </a:r>
          </a:p>
        </p:txBody>
      </p:sp>
      <p:sp>
        <p:nvSpPr>
          <p:cNvPr id="5" name="Content Placeholder 2"/>
          <p:cNvSpPr>
            <a:spLocks noGrp="1"/>
          </p:cNvSpPr>
          <p:nvPr>
            <p:ph idx="1"/>
          </p:nvPr>
        </p:nvSpPr>
        <p:spPr>
          <a:xfrm>
            <a:off x="157655" y="1022130"/>
            <a:ext cx="8537028" cy="4453759"/>
          </a:xfrm>
        </p:spPr>
        <p:txBody>
          <a:bodyPr>
            <a:noAutofit/>
          </a:bodyPr>
          <a:lstStyle/>
          <a:p>
            <a:pPr algn="just"/>
            <a:r>
              <a:rPr lang="en-US" altLang="en-US" sz="3200" dirty="0" smtClean="0">
                <a:latin typeface="Comic Sans MS" panose="030F0702030302020204" pitchFamily="66" charset="0"/>
              </a:rPr>
              <a:t>An </a:t>
            </a:r>
            <a:r>
              <a:rPr lang="en-US" altLang="en-US" sz="3200" i="1" dirty="0" smtClean="0">
                <a:solidFill>
                  <a:srgbClr val="C00000"/>
                </a:solidFill>
                <a:latin typeface="Comic Sans MS" panose="030F0702030302020204" pitchFamily="66" charset="0"/>
              </a:rPr>
              <a:t>optical circulator </a:t>
            </a:r>
            <a:r>
              <a:rPr lang="en-US" altLang="en-US" sz="3200" dirty="0" smtClean="0">
                <a:latin typeface="Comic Sans MS" panose="030F0702030302020204" pitchFamily="66" charset="0"/>
              </a:rPr>
              <a:t>is a nonreciprocal multiport passive device that directs light sequentially from port to port in only one direction</a:t>
            </a:r>
            <a:r>
              <a:rPr lang="en-US" altLang="en-US" sz="3200" dirty="0" smtClean="0">
                <a:latin typeface="Comic Sans MS" panose="030F0702030302020204" pitchFamily="66" charset="0"/>
              </a:rPr>
              <a:t>.</a:t>
            </a:r>
          </a:p>
          <a:p>
            <a:pPr algn="just"/>
            <a:endParaRPr lang="en-US" altLang="en-US" sz="3200" dirty="0" smtClean="0">
              <a:latin typeface="Comic Sans MS" panose="030F0702030302020204" pitchFamily="66" charset="0"/>
            </a:endParaRPr>
          </a:p>
          <a:p>
            <a:pPr algn="just"/>
            <a:r>
              <a:rPr lang="en-US" altLang="en-US" sz="3200" dirty="0" smtClean="0">
                <a:solidFill>
                  <a:srgbClr val="0070C0"/>
                </a:solidFill>
                <a:latin typeface="Comic Sans MS" panose="030F0702030302020204" pitchFamily="66" charset="0"/>
              </a:rPr>
              <a:t>In the </a:t>
            </a:r>
            <a:r>
              <a:rPr lang="en-US" altLang="en-US" sz="3200" dirty="0" smtClean="0">
                <a:solidFill>
                  <a:srgbClr val="C00000"/>
                </a:solidFill>
                <a:latin typeface="Comic Sans MS" panose="030F0702030302020204" pitchFamily="66" charset="0"/>
              </a:rPr>
              <a:t>3–port example</a:t>
            </a:r>
            <a:r>
              <a:rPr lang="en-US" altLang="en-US" sz="3200" dirty="0" smtClean="0">
                <a:solidFill>
                  <a:srgbClr val="0070C0"/>
                </a:solidFill>
                <a:latin typeface="Comic Sans MS" panose="030F0702030302020204" pitchFamily="66" charset="0"/>
              </a:rPr>
              <a:t>, an input on port 1 is sent out on port 2, an input on port 2 is sent out on port 3, and an input on port 3 is sent out on port 1.</a:t>
            </a: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4683" y="1866573"/>
            <a:ext cx="334327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920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66497" y="0"/>
            <a:ext cx="9285890" cy="792162"/>
          </a:xfrm>
        </p:spPr>
        <p:txBody>
          <a:bodyPr>
            <a:normAutofit fontScale="90000"/>
          </a:bodyPr>
          <a:lstStyle/>
          <a:p>
            <a:pPr eaLnBrk="1" hangingPunct="1"/>
            <a:r>
              <a:rPr lang="en-US" altLang="en-US" b="1" dirty="0" smtClean="0">
                <a:solidFill>
                  <a:srgbClr val="C00000"/>
                </a:solidFill>
                <a:latin typeface="Comic Sans MS" panose="030F0702030302020204" pitchFamily="66" charset="0"/>
              </a:rPr>
              <a:t>Isolator and Circulator Parameters</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490" y="717331"/>
            <a:ext cx="8077200" cy="28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490" y="3544669"/>
            <a:ext cx="7956331" cy="3052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4975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34404" y="0"/>
            <a:ext cx="10062370" cy="646331"/>
          </a:xfrm>
          <a:prstGeom prst="rect">
            <a:avLst/>
          </a:prstGeom>
        </p:spPr>
        <p:txBody>
          <a:bodyPr wrap="none">
            <a:spAutoFit/>
          </a:bodyPr>
          <a:lstStyle/>
          <a:p>
            <a:r>
              <a:rPr lang="en-US" sz="3600" b="1" dirty="0">
                <a:solidFill>
                  <a:srgbClr val="C00000"/>
                </a:solidFill>
                <a:latin typeface="Comic Sans MS" panose="030F0702030302020204" pitchFamily="66" charset="0"/>
              </a:rPr>
              <a:t>Mach-Zehnder Interferometer Multiplexers</a:t>
            </a:r>
            <a:endParaRPr lang="en-US" sz="3600" dirty="0">
              <a:solidFill>
                <a:srgbClr val="C00000"/>
              </a:solidFill>
              <a:latin typeface="Comic Sans MS" panose="030F0702030302020204" pitchFamily="66" charset="0"/>
            </a:endParaRPr>
          </a:p>
        </p:txBody>
      </p:sp>
      <p:sp>
        <p:nvSpPr>
          <p:cNvPr id="7" name="Rectangle 6"/>
          <p:cNvSpPr/>
          <p:nvPr/>
        </p:nvSpPr>
        <p:spPr>
          <a:xfrm>
            <a:off x="0" y="538710"/>
            <a:ext cx="12192000" cy="6432530"/>
          </a:xfrm>
          <a:prstGeom prst="rect">
            <a:avLst/>
          </a:prstGeom>
        </p:spPr>
        <p:txBody>
          <a:bodyPr wrap="square">
            <a:spAutoFit/>
          </a:bodyPr>
          <a:lstStyle/>
          <a:p>
            <a:pPr marL="457200" indent="-457200" algn="just">
              <a:buFont typeface="Arial" panose="020B0604020202020204" pitchFamily="34" charset="0"/>
              <a:buChar char="•"/>
            </a:pPr>
            <a:r>
              <a:rPr lang="en-US" sz="3200" dirty="0">
                <a:latin typeface="Comic Sans MS" panose="030F0702030302020204" pitchFamily="66" charset="0"/>
              </a:rPr>
              <a:t>Wavelength-dependent multiplexer/demultiplexer (WDM) can be made </a:t>
            </a:r>
            <a:r>
              <a:rPr lang="en-US" sz="3200" dirty="0" smtClean="0">
                <a:latin typeface="Comic Sans MS" panose="030F0702030302020204" pitchFamily="66" charset="0"/>
              </a:rPr>
              <a:t>using Mach-Zehnder </a:t>
            </a:r>
            <a:r>
              <a:rPr lang="en-US" sz="3200" dirty="0">
                <a:latin typeface="Comic Sans MS" panose="030F0702030302020204" pitchFamily="66" charset="0"/>
              </a:rPr>
              <a:t>(MZ) interferometers</a:t>
            </a:r>
            <a:r>
              <a:rPr lang="en-US" sz="3200" dirty="0" smtClean="0">
                <a:latin typeface="Comic Sans MS" panose="030F0702030302020204" pitchFamily="66" charset="0"/>
              </a:rPr>
              <a:t>.</a:t>
            </a:r>
          </a:p>
          <a:p>
            <a:pPr marL="457200" indent="-457200" algn="just">
              <a:buFont typeface="Arial" panose="020B0604020202020204" pitchFamily="34" charset="0"/>
              <a:buChar char="•"/>
            </a:pPr>
            <a:endParaRPr lang="en-US" sz="3200" dirty="0">
              <a:latin typeface="Comic Sans MS" panose="030F0702030302020204" pitchFamily="66" charset="0"/>
            </a:endParaRPr>
          </a:p>
          <a:p>
            <a:pPr marL="457200" indent="-457200" algn="just">
              <a:buFont typeface="Arial" panose="020B0604020202020204" pitchFamily="34" charset="0"/>
              <a:buChar char="•"/>
            </a:pPr>
            <a:r>
              <a:rPr lang="en-US" sz="3200" dirty="0" smtClean="0">
                <a:latin typeface="Comic Sans MS" panose="030F0702030302020204" pitchFamily="66" charset="0"/>
              </a:rPr>
              <a:t>2x2 MZ interferometer consists of 3 stages: 3-dB splitter, phase shift, 3-dB combiner.</a:t>
            </a:r>
          </a:p>
          <a:p>
            <a:pPr marL="457200" indent="-457200" algn="just">
              <a:buFont typeface="Arial" panose="020B0604020202020204" pitchFamily="34" charset="0"/>
              <a:buChar char="•"/>
            </a:pPr>
            <a:endParaRPr lang="en-US" sz="3200" dirty="0">
              <a:latin typeface="Comic Sans MS" panose="030F0702030302020204" pitchFamily="66" charset="0"/>
            </a:endParaRPr>
          </a:p>
          <a:p>
            <a:pPr marL="457200" indent="-457200" algn="just">
              <a:buFont typeface="Arial" panose="020B0604020202020204" pitchFamily="34" charset="0"/>
              <a:buChar char="•"/>
            </a:pPr>
            <a:r>
              <a:rPr lang="en-US" sz="3200" dirty="0" smtClean="0">
                <a:latin typeface="Comic Sans MS" panose="030F0702030302020204" pitchFamily="66" charset="0"/>
              </a:rPr>
              <a:t>Due to the phase shift between the two arms, the recombined signals will interference constructively at one output and destructively at the other :</a:t>
            </a:r>
          </a:p>
          <a:p>
            <a:pPr marL="457200" indent="-457200" algn="just">
              <a:buFont typeface="Arial" panose="020B0604020202020204" pitchFamily="34" charset="0"/>
              <a:buChar char="•"/>
            </a:pPr>
            <a:endParaRPr lang="en-US" sz="3200" dirty="0" smtClean="0">
              <a:latin typeface="Comic Sans MS" panose="030F0702030302020204" pitchFamily="66" charset="0"/>
            </a:endParaRPr>
          </a:p>
          <a:p>
            <a:pPr marL="457200" indent="-457200" algn="just">
              <a:buFont typeface="Arial" panose="020B0604020202020204" pitchFamily="34" charset="0"/>
              <a:buChar char="•"/>
            </a:pPr>
            <a:r>
              <a:rPr lang="en-US" sz="3200" dirty="0" smtClean="0">
                <a:latin typeface="Comic Sans MS" panose="030F0702030302020204" pitchFamily="66" charset="0"/>
              </a:rPr>
              <a:t>Demultiplexer (</a:t>
            </a:r>
            <a:r>
              <a:rPr lang="en-US" sz="3200" dirty="0" err="1" smtClean="0">
                <a:latin typeface="Comic Sans MS" panose="030F0702030302020204" pitchFamily="66" charset="0"/>
              </a:rPr>
              <a:t>Demux</a:t>
            </a:r>
            <a:r>
              <a:rPr lang="en-US" sz="3200" dirty="0" smtClean="0">
                <a:latin typeface="Comic Sans MS" panose="030F0702030302020204" pitchFamily="66" charset="0"/>
              </a:rPr>
              <a:t>) : E</a:t>
            </a:r>
            <a:r>
              <a:rPr lang="en-US" sz="2000" b="0" u="none" strike="noStrike" baseline="0" dirty="0" smtClean="0">
                <a:latin typeface="Comic Sans MS" panose="030F0702030302020204" pitchFamily="66" charset="0"/>
              </a:rPr>
              <a:t>in,1 </a:t>
            </a:r>
            <a:r>
              <a:rPr lang="en-US" sz="3200" dirty="0" smtClean="0">
                <a:latin typeface="Comic Sans MS" panose="030F0702030302020204" pitchFamily="66" charset="0"/>
              </a:rPr>
              <a:t>will separate at E</a:t>
            </a:r>
            <a:r>
              <a:rPr lang="en-US" sz="2000" b="0" u="none" strike="noStrike" baseline="0" dirty="0" smtClean="0">
                <a:latin typeface="Comic Sans MS" panose="030F0702030302020204" pitchFamily="66" charset="0"/>
              </a:rPr>
              <a:t>out,1</a:t>
            </a:r>
            <a:r>
              <a:rPr lang="en-US" sz="3200" dirty="0" smtClean="0">
                <a:latin typeface="Comic Sans MS" panose="030F0702030302020204" pitchFamily="66" charset="0"/>
              </a:rPr>
              <a:t>, E</a:t>
            </a:r>
            <a:r>
              <a:rPr lang="en-US" sz="2000" b="0" u="none" strike="noStrike" baseline="0" dirty="0" smtClean="0">
                <a:latin typeface="Comic Sans MS" panose="030F0702030302020204" pitchFamily="66" charset="0"/>
              </a:rPr>
              <a:t>out,2</a:t>
            </a:r>
          </a:p>
          <a:p>
            <a:pPr marL="457200" indent="-457200" algn="just">
              <a:buFont typeface="Arial" panose="020B0604020202020204" pitchFamily="34" charset="0"/>
              <a:buChar char="•"/>
            </a:pPr>
            <a:r>
              <a:rPr lang="en-US" sz="3200" dirty="0" smtClean="0">
                <a:latin typeface="Comic Sans MS" panose="030F0702030302020204" pitchFamily="66" charset="0"/>
              </a:rPr>
              <a:t>Multiplexer (Mux) : Both outputs E</a:t>
            </a:r>
            <a:r>
              <a:rPr lang="en-US" sz="2000" b="0" u="none" strike="noStrike" baseline="0" dirty="0" smtClean="0">
                <a:latin typeface="Comic Sans MS" panose="030F0702030302020204" pitchFamily="66" charset="0"/>
              </a:rPr>
              <a:t>out,1 </a:t>
            </a:r>
            <a:r>
              <a:rPr lang="en-US" sz="3200" dirty="0" smtClean="0">
                <a:latin typeface="Comic Sans MS" panose="030F0702030302020204" pitchFamily="66" charset="0"/>
              </a:rPr>
              <a:t>and E</a:t>
            </a:r>
            <a:r>
              <a:rPr lang="en-US" sz="2000" b="0" u="none" strike="noStrike" baseline="0" dirty="0" smtClean="0">
                <a:latin typeface="Comic Sans MS" panose="030F0702030302020204" pitchFamily="66" charset="0"/>
              </a:rPr>
              <a:t>out,2 </a:t>
            </a:r>
            <a:r>
              <a:rPr lang="en-US" sz="3200" dirty="0" smtClean="0">
                <a:latin typeface="Comic Sans MS" panose="030F0702030302020204" pitchFamily="66" charset="0"/>
              </a:rPr>
              <a:t>combine at E</a:t>
            </a:r>
            <a:r>
              <a:rPr lang="en-US" sz="2000" b="0" u="none" strike="noStrike" baseline="0" dirty="0" smtClean="0">
                <a:latin typeface="Comic Sans MS" panose="030F0702030302020204" pitchFamily="66" charset="0"/>
              </a:rPr>
              <a:t>in,1</a:t>
            </a:r>
            <a:endParaRPr lang="en-US" sz="3200" dirty="0" smtClean="0">
              <a:latin typeface="Comic Sans MS" panose="030F0702030302020204" pitchFamily="66" charset="0"/>
            </a:endParaRPr>
          </a:p>
        </p:txBody>
      </p:sp>
    </p:spTree>
    <p:extLst>
      <p:ext uri="{BB962C8B-B14F-4D97-AF65-F5344CB8AC3E}">
        <p14:creationId xmlns:p14="http://schemas.microsoft.com/office/powerpoint/2010/main" val="4283054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title"/>
          </p:nvPr>
        </p:nvSpPr>
        <p:spPr>
          <a:xfrm>
            <a:off x="1870841" y="-48598"/>
            <a:ext cx="8229600" cy="1143000"/>
          </a:xfrm>
        </p:spPr>
        <p:txBody>
          <a:bodyPr/>
          <a:lstStyle/>
          <a:p>
            <a:r>
              <a:rPr lang="en-US" altLang="en-US" sz="4000" b="1" dirty="0" smtClean="0">
                <a:solidFill>
                  <a:srgbClr val="C00000"/>
                </a:solidFill>
                <a:latin typeface="Comic Sans MS" panose="030F0702030302020204" pitchFamily="66" charset="0"/>
              </a:rPr>
              <a:t>Wavelength Division Multiplexing</a:t>
            </a:r>
          </a:p>
        </p:txBody>
      </p:sp>
      <p:pic>
        <p:nvPicPr>
          <p:cNvPr id="6"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341" y="1538314"/>
            <a:ext cx="8512066" cy="3895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Text Box 6"/>
          <p:cNvSpPr txBox="1">
            <a:spLocks noChangeArrowheads="1"/>
          </p:cNvSpPr>
          <p:nvPr/>
        </p:nvSpPr>
        <p:spPr bwMode="auto">
          <a:xfrm>
            <a:off x="1584764" y="6005019"/>
            <a:ext cx="9734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3200" dirty="0">
                <a:solidFill>
                  <a:srgbClr val="0000FF"/>
                </a:solidFill>
                <a:latin typeface="Comic Sans MS" panose="030F0702030302020204" pitchFamily="66" charset="0"/>
              </a:rPr>
              <a:t>Each wavelength is like a </a:t>
            </a:r>
            <a:r>
              <a:rPr lang="en-US" altLang="en-US" sz="3200" dirty="0" smtClean="0">
                <a:solidFill>
                  <a:srgbClr val="0000FF"/>
                </a:solidFill>
                <a:latin typeface="Comic Sans MS" panose="030F0702030302020204" pitchFamily="66" charset="0"/>
              </a:rPr>
              <a:t> </a:t>
            </a:r>
            <a:r>
              <a:rPr lang="en-US" altLang="en-US" sz="3200" dirty="0">
                <a:solidFill>
                  <a:srgbClr val="0000FF"/>
                </a:solidFill>
                <a:latin typeface="Comic Sans MS" panose="030F0702030302020204" pitchFamily="66" charset="0"/>
              </a:rPr>
              <a:t>channel (fiber)</a:t>
            </a:r>
          </a:p>
        </p:txBody>
      </p:sp>
    </p:spTree>
    <p:extLst>
      <p:ext uri="{BB962C8B-B14F-4D97-AF65-F5344CB8AC3E}">
        <p14:creationId xmlns:p14="http://schemas.microsoft.com/office/powerpoint/2010/main" val="941185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83" t="4978" r="4785" b="23106"/>
          <a:stretch/>
        </p:blipFill>
        <p:spPr>
          <a:xfrm>
            <a:off x="157655" y="384363"/>
            <a:ext cx="11666483" cy="4560190"/>
          </a:xfrm>
          <a:prstGeom prst="rect">
            <a:avLst/>
          </a:prstGeom>
        </p:spPr>
      </p:pic>
      <p:sp>
        <p:nvSpPr>
          <p:cNvPr id="5" name="TextBox 4"/>
          <p:cNvSpPr txBox="1"/>
          <p:nvPr/>
        </p:nvSpPr>
        <p:spPr>
          <a:xfrm>
            <a:off x="2641489" y="5265682"/>
            <a:ext cx="6437981" cy="369332"/>
          </a:xfrm>
          <a:prstGeom prst="rect">
            <a:avLst/>
          </a:prstGeom>
          <a:noFill/>
        </p:spPr>
        <p:txBody>
          <a:bodyPr wrap="none" rtlCol="0">
            <a:spAutoFit/>
          </a:bodyPr>
          <a:lstStyle/>
          <a:p>
            <a:r>
              <a:rPr lang="en-US" b="1" dirty="0" smtClean="0">
                <a:solidFill>
                  <a:srgbClr val="0000FF"/>
                </a:solidFill>
                <a:latin typeface="Comic Sans MS" panose="030F0702030302020204" pitchFamily="66" charset="0"/>
              </a:rPr>
              <a:t>Layout of a basic 2 x 2 Mach-Zehnder Interferometer</a:t>
            </a:r>
            <a:endParaRPr lang="en-US" b="1" dirty="0">
              <a:solidFill>
                <a:srgbClr val="0000FF"/>
              </a:solidFill>
              <a:latin typeface="Comic Sans MS" panose="030F0702030302020204" pitchFamily="66" charset="0"/>
            </a:endParaRPr>
          </a:p>
        </p:txBody>
      </p:sp>
    </p:spTree>
    <p:extLst>
      <p:ext uri="{BB962C8B-B14F-4D97-AF65-F5344CB8AC3E}">
        <p14:creationId xmlns:p14="http://schemas.microsoft.com/office/powerpoint/2010/main" val="2749326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896191" y="2889773"/>
            <a:ext cx="3624664" cy="493093"/>
          </a:xfrm>
          <a:prstGeom prst="rect">
            <a:avLst/>
          </a:prstGeom>
        </p:spPr>
      </p:pic>
      <p:pic>
        <p:nvPicPr>
          <p:cNvPr id="6" name="Picture 5"/>
          <p:cNvPicPr>
            <a:picLocks noChangeAspect="1"/>
          </p:cNvPicPr>
          <p:nvPr/>
        </p:nvPicPr>
        <p:blipFill>
          <a:blip r:embed="rId3"/>
          <a:stretch>
            <a:fillRect/>
          </a:stretch>
        </p:blipFill>
        <p:spPr>
          <a:xfrm>
            <a:off x="5219761" y="3850280"/>
            <a:ext cx="6830378" cy="1276528"/>
          </a:xfrm>
          <a:prstGeom prst="rect">
            <a:avLst/>
          </a:prstGeom>
        </p:spPr>
      </p:pic>
      <p:pic>
        <p:nvPicPr>
          <p:cNvPr id="7" name="Picture 6"/>
          <p:cNvPicPr>
            <a:picLocks noChangeAspect="1"/>
          </p:cNvPicPr>
          <p:nvPr/>
        </p:nvPicPr>
        <p:blipFill>
          <a:blip r:embed="rId4"/>
          <a:stretch>
            <a:fillRect/>
          </a:stretch>
        </p:blipFill>
        <p:spPr>
          <a:xfrm>
            <a:off x="1605800" y="5785588"/>
            <a:ext cx="9469171" cy="790685"/>
          </a:xfrm>
          <a:prstGeom prst="rect">
            <a:avLst/>
          </a:prstGeom>
        </p:spPr>
      </p:pic>
      <p:sp>
        <p:nvSpPr>
          <p:cNvPr id="8" name="Rectangle 7"/>
          <p:cNvSpPr/>
          <p:nvPr/>
        </p:nvSpPr>
        <p:spPr>
          <a:xfrm>
            <a:off x="775513" y="44919"/>
            <a:ext cx="8026556" cy="461665"/>
          </a:xfrm>
          <a:prstGeom prst="rect">
            <a:avLst/>
          </a:prstGeom>
        </p:spPr>
        <p:txBody>
          <a:bodyPr wrap="none">
            <a:spAutoFit/>
          </a:bodyPr>
          <a:lstStyle/>
          <a:p>
            <a:r>
              <a:rPr lang="en-US" sz="2400" dirty="0">
                <a:latin typeface="Comic Sans MS" panose="030F0702030302020204" pitchFamily="66" charset="0"/>
              </a:rPr>
              <a:t>How to find output P1 and P2 by using matrix method ?</a:t>
            </a:r>
          </a:p>
        </p:txBody>
      </p:sp>
      <p:sp>
        <p:nvSpPr>
          <p:cNvPr id="9" name="Rectangle 8"/>
          <p:cNvSpPr/>
          <p:nvPr/>
        </p:nvSpPr>
        <p:spPr>
          <a:xfrm>
            <a:off x="775513" y="625071"/>
            <a:ext cx="4374916" cy="461665"/>
          </a:xfrm>
          <a:prstGeom prst="rect">
            <a:avLst/>
          </a:prstGeom>
        </p:spPr>
        <p:txBody>
          <a:bodyPr wrap="none">
            <a:spAutoFit/>
          </a:bodyPr>
          <a:lstStyle/>
          <a:p>
            <a:r>
              <a:rPr lang="en-US" sz="2400" dirty="0">
                <a:latin typeface="Comic Sans MS" panose="030F0702030302020204" pitchFamily="66" charset="0"/>
              </a:rPr>
              <a:t>Write matrix for each stage:</a:t>
            </a:r>
          </a:p>
        </p:txBody>
      </p:sp>
      <p:sp>
        <p:nvSpPr>
          <p:cNvPr id="10" name="Rectangle 9"/>
          <p:cNvSpPr/>
          <p:nvPr/>
        </p:nvSpPr>
        <p:spPr>
          <a:xfrm>
            <a:off x="1271752" y="1185416"/>
            <a:ext cx="10363200" cy="1200329"/>
          </a:xfrm>
          <a:prstGeom prst="rect">
            <a:avLst/>
          </a:prstGeom>
        </p:spPr>
        <p:txBody>
          <a:bodyPr wrap="square">
            <a:spAutoFit/>
          </a:bodyPr>
          <a:lstStyle/>
          <a:p>
            <a:r>
              <a:rPr lang="en-US" sz="2400" dirty="0" smtClean="0">
                <a:latin typeface="Comic Sans MS" panose="030F0702030302020204" pitchFamily="66" charset="0"/>
              </a:rPr>
              <a:t>- phase </a:t>
            </a:r>
            <a:r>
              <a:rPr lang="en-US" sz="2400" dirty="0">
                <a:latin typeface="Comic Sans MS" panose="030F0702030302020204" pitchFamily="66" charset="0"/>
              </a:rPr>
              <a:t>shift : M</a:t>
            </a:r>
            <a:r>
              <a:rPr lang="el-GR" sz="1600" b="0" i="0" u="none" strike="noStrike" baseline="0" dirty="0" smtClean="0">
                <a:latin typeface="Comic Sans MS" panose="030F0702030302020204" pitchFamily="66" charset="0"/>
              </a:rPr>
              <a:t>Δ</a:t>
            </a:r>
            <a:r>
              <a:rPr lang="el-GR" sz="1600" b="0" i="0" u="none" strike="noStrike" baseline="0" dirty="0" smtClean="0">
                <a:latin typeface="Calibri" panose="020F0502020204030204" pitchFamily="34" charset="0"/>
                <a:cs typeface="Calibri" panose="020F0502020204030204" pitchFamily="34" charset="0"/>
              </a:rPr>
              <a:t>Φ</a:t>
            </a:r>
            <a:r>
              <a:rPr lang="en-US" sz="2400" dirty="0" smtClean="0">
                <a:latin typeface="Comic Sans MS" panose="030F0702030302020204" pitchFamily="66" charset="0"/>
              </a:rPr>
              <a:t>- Wavelength dependent phase shift</a:t>
            </a:r>
          </a:p>
          <a:p>
            <a:r>
              <a:rPr lang="en-US" sz="2400" dirty="0" smtClean="0">
                <a:latin typeface="Comic Sans MS" panose="030F0702030302020204" pitchFamily="66" charset="0"/>
              </a:rPr>
              <a:t>- 3-dB </a:t>
            </a:r>
            <a:r>
              <a:rPr lang="en-US" sz="2400" dirty="0">
                <a:latin typeface="Comic Sans MS" panose="030F0702030302020204" pitchFamily="66" charset="0"/>
              </a:rPr>
              <a:t>splitting </a:t>
            </a:r>
            <a:r>
              <a:rPr lang="en-US" sz="2400" dirty="0" smtClean="0">
                <a:latin typeface="Comic Sans MS" panose="030F0702030302020204" pitchFamily="66" charset="0"/>
              </a:rPr>
              <a:t>coupler : M</a:t>
            </a:r>
            <a:r>
              <a:rPr lang="en-US" sz="1600" b="0" i="0" u="none" strike="noStrike" baseline="0" dirty="0" smtClean="0">
                <a:latin typeface="Comic Sans MS" panose="030F0702030302020204" pitchFamily="66" charset="0"/>
              </a:rPr>
              <a:t>coupler – </a:t>
            </a:r>
            <a:r>
              <a:rPr lang="en-US" sz="2400" b="0" i="0" u="none" strike="noStrike" baseline="0" dirty="0" smtClean="0">
                <a:latin typeface="Comic Sans MS" panose="030F0702030302020204" pitchFamily="66" charset="0"/>
              </a:rPr>
              <a:t>Splits the input signal</a:t>
            </a:r>
            <a:r>
              <a:rPr lang="en-US" sz="2400" b="0" i="0" u="none" strike="noStrike" baseline="30000" dirty="0" smtClean="0">
                <a:latin typeface="Comic Sans MS" panose="030F0702030302020204" pitchFamily="66" charset="0"/>
              </a:rPr>
              <a:t> </a:t>
            </a:r>
            <a:r>
              <a:rPr lang="en-US" sz="2400" b="0" i="0" u="none" strike="noStrike" baseline="0" dirty="0" smtClean="0">
                <a:latin typeface="Comic Sans MS" panose="030F0702030302020204" pitchFamily="66" charset="0"/>
              </a:rPr>
              <a:t> </a:t>
            </a:r>
            <a:r>
              <a:rPr lang="en-US" sz="2400" b="0" i="0" u="none" strike="noStrike" baseline="-25000" dirty="0" smtClean="0">
                <a:latin typeface="Comic Sans MS" panose="030F0702030302020204" pitchFamily="66" charset="0"/>
              </a:rPr>
              <a:t> </a:t>
            </a:r>
            <a:endParaRPr lang="en-US" sz="2400" b="0" i="0" u="none" strike="noStrike" baseline="0" dirty="0" smtClean="0">
              <a:latin typeface="Comic Sans MS" panose="030F0702030302020204" pitchFamily="66" charset="0"/>
            </a:endParaRPr>
          </a:p>
          <a:p>
            <a:r>
              <a:rPr lang="en-US" sz="2400" dirty="0">
                <a:latin typeface="Comic Sans MS" panose="030F0702030302020204" pitchFamily="66" charset="0"/>
              </a:rPr>
              <a:t>- 3-dB combining coupler : </a:t>
            </a:r>
            <a:r>
              <a:rPr lang="en-US" sz="2400" dirty="0" smtClean="0">
                <a:latin typeface="Comic Sans MS" panose="030F0702030302020204" pitchFamily="66" charset="0"/>
              </a:rPr>
              <a:t>M</a:t>
            </a:r>
            <a:r>
              <a:rPr lang="en-US" sz="1600" b="0" i="0" u="none" strike="noStrike" baseline="0" dirty="0" smtClean="0">
                <a:latin typeface="Comic Sans MS" panose="030F0702030302020204" pitchFamily="66" charset="0"/>
              </a:rPr>
              <a:t>coupler -  </a:t>
            </a:r>
            <a:r>
              <a:rPr lang="en-US" sz="2400" b="0" i="0" u="none" strike="noStrike" baseline="0" dirty="0" smtClean="0">
                <a:latin typeface="Comic Sans MS" panose="030F0702030302020204" pitchFamily="66" charset="0"/>
              </a:rPr>
              <a:t>Recombines</a:t>
            </a:r>
            <a:r>
              <a:rPr lang="en-US" sz="2400" b="0" i="0" u="none" strike="noStrike" dirty="0" smtClean="0">
                <a:latin typeface="Comic Sans MS" panose="030F0702030302020204" pitchFamily="66" charset="0"/>
              </a:rPr>
              <a:t> the signal at th</a:t>
            </a:r>
            <a:r>
              <a:rPr lang="en-US" sz="2400" dirty="0" smtClean="0">
                <a:latin typeface="Comic Sans MS" panose="030F0702030302020204" pitchFamily="66" charset="0"/>
              </a:rPr>
              <a:t>e output</a:t>
            </a:r>
            <a:endParaRPr lang="en-US" sz="2400" dirty="0">
              <a:latin typeface="Comic Sans MS" panose="030F0702030302020204" pitchFamily="66" charset="0"/>
            </a:endParaRPr>
          </a:p>
        </p:txBody>
      </p:sp>
      <p:sp>
        <p:nvSpPr>
          <p:cNvPr id="11" name="Rectangle 10"/>
          <p:cNvSpPr/>
          <p:nvPr/>
        </p:nvSpPr>
        <p:spPr>
          <a:xfrm>
            <a:off x="775513" y="2444399"/>
            <a:ext cx="8174033" cy="523220"/>
          </a:xfrm>
          <a:prstGeom prst="rect">
            <a:avLst/>
          </a:prstGeom>
        </p:spPr>
        <p:txBody>
          <a:bodyPr wrap="none">
            <a:spAutoFit/>
          </a:bodyPr>
          <a:lstStyle/>
          <a:p>
            <a:r>
              <a:rPr lang="en-US" sz="2800" dirty="0">
                <a:latin typeface="Comic Sans MS" panose="030F0702030302020204" pitchFamily="66" charset="0"/>
              </a:rPr>
              <a:t>Obtain the total matrix for MZ interferometer</a:t>
            </a:r>
          </a:p>
        </p:txBody>
      </p:sp>
      <p:sp>
        <p:nvSpPr>
          <p:cNvPr id="12" name="Rectangle 11"/>
          <p:cNvSpPr/>
          <p:nvPr/>
        </p:nvSpPr>
        <p:spPr>
          <a:xfrm>
            <a:off x="775513" y="3408544"/>
            <a:ext cx="5926622" cy="523220"/>
          </a:xfrm>
          <a:prstGeom prst="rect">
            <a:avLst/>
          </a:prstGeom>
        </p:spPr>
        <p:txBody>
          <a:bodyPr wrap="none">
            <a:spAutoFit/>
          </a:bodyPr>
          <a:lstStyle/>
          <a:p>
            <a:r>
              <a:rPr lang="en-US" sz="2800" dirty="0">
                <a:latin typeface="Comic Sans MS" panose="030F0702030302020204" pitchFamily="66" charset="0"/>
              </a:rPr>
              <a:t>Find output E-field E</a:t>
            </a:r>
            <a:r>
              <a:rPr lang="en-US" b="0" i="0" u="none" strike="noStrike" baseline="0" dirty="0" smtClean="0">
                <a:latin typeface="Comic Sans MS" panose="030F0702030302020204" pitchFamily="66" charset="0"/>
              </a:rPr>
              <a:t>out,1 </a:t>
            </a:r>
            <a:r>
              <a:rPr lang="en-US" sz="2800" dirty="0">
                <a:latin typeface="Comic Sans MS" panose="030F0702030302020204" pitchFamily="66" charset="0"/>
              </a:rPr>
              <a:t>and E</a:t>
            </a:r>
            <a:r>
              <a:rPr lang="en-US" b="0" i="0" u="none" strike="noStrike" baseline="0" dirty="0" smtClean="0">
                <a:latin typeface="Comic Sans MS" panose="030F0702030302020204" pitchFamily="66" charset="0"/>
              </a:rPr>
              <a:t>out,2 </a:t>
            </a:r>
            <a:r>
              <a:rPr lang="en-US" sz="2800" dirty="0">
                <a:latin typeface="Comic Sans MS" panose="030F0702030302020204" pitchFamily="66" charset="0"/>
              </a:rPr>
              <a:t>:</a:t>
            </a:r>
          </a:p>
        </p:txBody>
      </p:sp>
      <p:sp>
        <p:nvSpPr>
          <p:cNvPr id="13" name="Rectangle 12"/>
          <p:cNvSpPr/>
          <p:nvPr/>
        </p:nvSpPr>
        <p:spPr>
          <a:xfrm>
            <a:off x="448660" y="5134333"/>
            <a:ext cx="8018542" cy="523220"/>
          </a:xfrm>
          <a:prstGeom prst="rect">
            <a:avLst/>
          </a:prstGeom>
        </p:spPr>
        <p:txBody>
          <a:bodyPr wrap="none">
            <a:spAutoFit/>
          </a:bodyPr>
          <a:lstStyle/>
          <a:p>
            <a:r>
              <a:rPr lang="en-US" sz="2800" dirty="0">
                <a:latin typeface="Comic Sans MS" panose="030F0702030302020204" pitchFamily="66" charset="0"/>
              </a:rPr>
              <a:t>Find output power (or intensity) P</a:t>
            </a:r>
            <a:r>
              <a:rPr lang="en-US" b="0" i="0" u="none" strike="noStrike" baseline="0" dirty="0" smtClean="0">
                <a:latin typeface="Comic Sans MS" panose="030F0702030302020204" pitchFamily="66" charset="0"/>
              </a:rPr>
              <a:t>out,1 </a:t>
            </a:r>
            <a:r>
              <a:rPr lang="en-US" sz="2800" dirty="0">
                <a:latin typeface="Comic Sans MS" panose="030F0702030302020204" pitchFamily="66" charset="0"/>
              </a:rPr>
              <a:t>and P</a:t>
            </a:r>
            <a:r>
              <a:rPr lang="en-US" b="0" i="0" u="none" strike="noStrike" baseline="0" dirty="0" smtClean="0">
                <a:latin typeface="Comic Sans MS" panose="030F0702030302020204" pitchFamily="66" charset="0"/>
              </a:rPr>
              <a:t>out,2 </a:t>
            </a:r>
            <a:r>
              <a:rPr lang="en-US" sz="2800" dirty="0">
                <a:latin typeface="Comic Sans MS" panose="030F0702030302020204" pitchFamily="66" charset="0"/>
              </a:rPr>
              <a:t>:</a:t>
            </a:r>
          </a:p>
        </p:txBody>
      </p:sp>
    </p:spTree>
    <p:extLst>
      <p:ext uri="{BB962C8B-B14F-4D97-AF65-F5344CB8AC3E}">
        <p14:creationId xmlns:p14="http://schemas.microsoft.com/office/powerpoint/2010/main" val="1327692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74204" y="1432254"/>
            <a:ext cx="4363059" cy="790685"/>
          </a:xfrm>
          <a:prstGeom prst="rect">
            <a:avLst/>
          </a:prstGeom>
        </p:spPr>
      </p:pic>
      <p:pic>
        <p:nvPicPr>
          <p:cNvPr id="5" name="Picture 4"/>
          <p:cNvPicPr>
            <a:picLocks noChangeAspect="1"/>
          </p:cNvPicPr>
          <p:nvPr/>
        </p:nvPicPr>
        <p:blipFill>
          <a:blip r:embed="rId3"/>
          <a:stretch>
            <a:fillRect/>
          </a:stretch>
        </p:blipFill>
        <p:spPr>
          <a:xfrm>
            <a:off x="5403288" y="2227161"/>
            <a:ext cx="2562583" cy="771633"/>
          </a:xfrm>
          <a:prstGeom prst="rect">
            <a:avLst/>
          </a:prstGeom>
        </p:spPr>
      </p:pic>
      <p:pic>
        <p:nvPicPr>
          <p:cNvPr id="8" name="Picture 7"/>
          <p:cNvPicPr>
            <a:picLocks noChangeAspect="1"/>
          </p:cNvPicPr>
          <p:nvPr/>
        </p:nvPicPr>
        <p:blipFill rotWithShape="1">
          <a:blip r:embed="rId4"/>
          <a:srcRect l="2351"/>
          <a:stretch/>
        </p:blipFill>
        <p:spPr>
          <a:xfrm>
            <a:off x="3138176" y="4374523"/>
            <a:ext cx="3209333" cy="1352739"/>
          </a:xfrm>
          <a:prstGeom prst="rect">
            <a:avLst/>
          </a:prstGeom>
        </p:spPr>
      </p:pic>
      <p:sp>
        <p:nvSpPr>
          <p:cNvPr id="11" name="Rectangle 10"/>
          <p:cNvSpPr/>
          <p:nvPr/>
        </p:nvSpPr>
        <p:spPr>
          <a:xfrm>
            <a:off x="158986" y="122386"/>
            <a:ext cx="6107762" cy="461665"/>
          </a:xfrm>
          <a:prstGeom prst="rect">
            <a:avLst/>
          </a:prstGeom>
        </p:spPr>
        <p:txBody>
          <a:bodyPr wrap="none">
            <a:spAutoFit/>
          </a:bodyPr>
          <a:lstStyle/>
          <a:p>
            <a:r>
              <a:rPr lang="en-US" sz="2400" b="1" dirty="0">
                <a:solidFill>
                  <a:srgbClr val="0000FF"/>
                </a:solidFill>
                <a:latin typeface="Comic Sans MS" panose="030F0702030302020204" pitchFamily="66" charset="0"/>
              </a:rPr>
              <a:t>Details for matrix of each component :</a:t>
            </a:r>
          </a:p>
        </p:txBody>
      </p:sp>
      <p:sp>
        <p:nvSpPr>
          <p:cNvPr id="12" name="Rectangle 11"/>
          <p:cNvSpPr/>
          <p:nvPr/>
        </p:nvSpPr>
        <p:spPr>
          <a:xfrm>
            <a:off x="780951" y="668624"/>
            <a:ext cx="4535216" cy="461665"/>
          </a:xfrm>
          <a:prstGeom prst="rect">
            <a:avLst/>
          </a:prstGeom>
        </p:spPr>
        <p:txBody>
          <a:bodyPr wrap="none">
            <a:spAutoFit/>
          </a:bodyPr>
          <a:lstStyle/>
          <a:p>
            <a:r>
              <a:rPr lang="en-US" sz="2400" dirty="0">
                <a:latin typeface="Comic Sans MS" panose="030F0702030302020204" pitchFamily="66" charset="0"/>
              </a:rPr>
              <a:t>3-dB splitting coupler : M</a:t>
            </a:r>
            <a:r>
              <a:rPr lang="en-US" sz="1600" b="0" i="0" u="none" strike="noStrike" baseline="0" dirty="0" smtClean="0">
                <a:latin typeface="Comic Sans MS" panose="030F0702030302020204" pitchFamily="66" charset="0"/>
              </a:rPr>
              <a:t>coupler</a:t>
            </a:r>
            <a:endParaRPr lang="en-US" sz="2400" dirty="0">
              <a:latin typeface="Comic Sans MS" panose="030F0702030302020204" pitchFamily="66" charset="0"/>
            </a:endParaRPr>
          </a:p>
        </p:txBody>
      </p:sp>
      <p:sp>
        <p:nvSpPr>
          <p:cNvPr id="13" name="Rectangle 12"/>
          <p:cNvSpPr/>
          <p:nvPr/>
        </p:nvSpPr>
        <p:spPr>
          <a:xfrm>
            <a:off x="780951" y="1557360"/>
            <a:ext cx="2488182" cy="461665"/>
          </a:xfrm>
          <a:prstGeom prst="rect">
            <a:avLst/>
          </a:prstGeom>
        </p:spPr>
        <p:txBody>
          <a:bodyPr wrap="none">
            <a:spAutoFit/>
          </a:bodyPr>
          <a:lstStyle/>
          <a:p>
            <a:r>
              <a:rPr lang="en-US" sz="2400" dirty="0">
                <a:latin typeface="Comic Sans MS" panose="030F0702030302020204" pitchFamily="66" charset="0"/>
              </a:rPr>
              <a:t>Coupler matrix :</a:t>
            </a:r>
          </a:p>
        </p:txBody>
      </p:sp>
      <p:sp>
        <p:nvSpPr>
          <p:cNvPr id="14" name="Rectangle 13"/>
          <p:cNvSpPr/>
          <p:nvPr/>
        </p:nvSpPr>
        <p:spPr>
          <a:xfrm>
            <a:off x="780951" y="2425985"/>
            <a:ext cx="4519186" cy="461665"/>
          </a:xfrm>
          <a:prstGeom prst="rect">
            <a:avLst/>
          </a:prstGeom>
        </p:spPr>
        <p:txBody>
          <a:bodyPr wrap="none">
            <a:spAutoFit/>
          </a:bodyPr>
          <a:lstStyle/>
          <a:p>
            <a:r>
              <a:rPr lang="en-US" sz="2400" dirty="0">
                <a:latin typeface="Comic Sans MS" panose="030F0702030302020204" pitchFamily="66" charset="0"/>
              </a:rPr>
              <a:t>3-dB coupler matrix (no loss) :</a:t>
            </a:r>
          </a:p>
        </p:txBody>
      </p:sp>
      <p:sp>
        <p:nvSpPr>
          <p:cNvPr id="15" name="Rectangle 14"/>
          <p:cNvSpPr/>
          <p:nvPr/>
        </p:nvSpPr>
        <p:spPr>
          <a:xfrm>
            <a:off x="780951" y="3168983"/>
            <a:ext cx="2645276" cy="461665"/>
          </a:xfrm>
          <a:prstGeom prst="rect">
            <a:avLst/>
          </a:prstGeom>
        </p:spPr>
        <p:txBody>
          <a:bodyPr wrap="none">
            <a:spAutoFit/>
          </a:bodyPr>
          <a:lstStyle/>
          <a:p>
            <a:r>
              <a:rPr lang="en-US" sz="2400" dirty="0" smtClean="0">
                <a:latin typeface="Comic Sans MS" panose="030F0702030302020204" pitchFamily="66" charset="0"/>
              </a:rPr>
              <a:t>Phase </a:t>
            </a:r>
            <a:r>
              <a:rPr lang="en-US" sz="2400" dirty="0">
                <a:latin typeface="Comic Sans MS" panose="030F0702030302020204" pitchFamily="66" charset="0"/>
              </a:rPr>
              <a:t>shift : M</a:t>
            </a:r>
            <a:r>
              <a:rPr lang="el-GR" sz="1600" b="0" i="0" u="none" strike="noStrike" baseline="0" dirty="0" smtClean="0">
                <a:latin typeface="Comic Sans MS" panose="030F0702030302020204" pitchFamily="66" charset="0"/>
              </a:rPr>
              <a:t>Δ</a:t>
            </a:r>
            <a:r>
              <a:rPr lang="el-GR" sz="1600" b="0" i="0" u="none" strike="noStrike" baseline="0" dirty="0" smtClean="0">
                <a:latin typeface="Comic Sans MS" panose="030F0702030302020204" pitchFamily="66" charset="0"/>
                <a:cs typeface="Calibri" panose="020F0502020204030204" pitchFamily="34" charset="0"/>
              </a:rPr>
              <a:t>Φ</a:t>
            </a:r>
            <a:endParaRPr lang="en-US" sz="2400" dirty="0">
              <a:latin typeface="Comic Sans MS" panose="030F0702030302020204" pitchFamily="66" charset="0"/>
            </a:endParaRPr>
          </a:p>
        </p:txBody>
      </p:sp>
      <p:sp>
        <p:nvSpPr>
          <p:cNvPr id="16" name="Rectangle 15"/>
          <p:cNvSpPr/>
          <p:nvPr/>
        </p:nvSpPr>
        <p:spPr>
          <a:xfrm>
            <a:off x="780951" y="3715841"/>
            <a:ext cx="11022166" cy="830997"/>
          </a:xfrm>
          <a:prstGeom prst="rect">
            <a:avLst/>
          </a:prstGeom>
        </p:spPr>
        <p:txBody>
          <a:bodyPr wrap="square">
            <a:spAutoFit/>
          </a:bodyPr>
          <a:lstStyle/>
          <a:p>
            <a:pPr algn="just"/>
            <a:r>
              <a:rPr lang="en-US" sz="2400" dirty="0">
                <a:latin typeface="Comic Sans MS" panose="030F0702030302020204" pitchFamily="66" charset="0"/>
              </a:rPr>
              <a:t>Assuming same sources for the two </a:t>
            </a:r>
            <a:r>
              <a:rPr lang="en-US" sz="2400" dirty="0" smtClean="0">
                <a:latin typeface="Comic Sans MS" panose="030F0702030302020204" pitchFamily="66" charset="0"/>
              </a:rPr>
              <a:t>arms, phase </a:t>
            </a:r>
            <a:r>
              <a:rPr lang="en-US" sz="2400" dirty="0">
                <a:latin typeface="Comic Sans MS" panose="030F0702030302020204" pitchFamily="66" charset="0"/>
              </a:rPr>
              <a:t>shift due to the arm length </a:t>
            </a:r>
            <a:endParaRPr lang="en-US" sz="2400" dirty="0" smtClean="0">
              <a:latin typeface="Comic Sans MS" panose="030F0702030302020204" pitchFamily="66" charset="0"/>
            </a:endParaRPr>
          </a:p>
          <a:p>
            <a:pPr algn="just"/>
            <a:r>
              <a:rPr lang="en-US" sz="2400" dirty="0" smtClean="0">
                <a:latin typeface="Comic Sans MS" panose="030F0702030302020204" pitchFamily="66" charset="0"/>
              </a:rPr>
              <a:t>difference</a:t>
            </a:r>
            <a:r>
              <a:rPr lang="en-US" sz="2400" dirty="0">
                <a:latin typeface="Comic Sans MS" panose="030F0702030302020204" pitchFamily="66" charset="0"/>
              </a:rPr>
              <a:t>:</a:t>
            </a:r>
          </a:p>
        </p:txBody>
      </p:sp>
      <p:sp>
        <p:nvSpPr>
          <p:cNvPr id="17" name="Rectangle 16"/>
          <p:cNvSpPr/>
          <p:nvPr/>
        </p:nvSpPr>
        <p:spPr>
          <a:xfrm>
            <a:off x="748816" y="6118027"/>
            <a:ext cx="4063933" cy="461665"/>
          </a:xfrm>
          <a:prstGeom prst="rect">
            <a:avLst/>
          </a:prstGeom>
        </p:spPr>
        <p:txBody>
          <a:bodyPr wrap="none">
            <a:spAutoFit/>
          </a:bodyPr>
          <a:lstStyle/>
          <a:p>
            <a:r>
              <a:rPr lang="en-US" sz="2400" dirty="0">
                <a:latin typeface="Comic Sans MS" panose="030F0702030302020204" pitchFamily="66" charset="0"/>
              </a:rPr>
              <a:t>Matrix of the phase shift :</a:t>
            </a:r>
          </a:p>
        </p:txBody>
      </p:sp>
      <p:pic>
        <p:nvPicPr>
          <p:cNvPr id="18" name="Picture 17"/>
          <p:cNvPicPr>
            <a:picLocks noChangeAspect="1"/>
          </p:cNvPicPr>
          <p:nvPr/>
        </p:nvPicPr>
        <p:blipFill>
          <a:blip r:embed="rId5"/>
          <a:stretch>
            <a:fillRect/>
          </a:stretch>
        </p:blipFill>
        <p:spPr>
          <a:xfrm>
            <a:off x="5122261" y="5836487"/>
            <a:ext cx="3124636" cy="857370"/>
          </a:xfrm>
          <a:prstGeom prst="rect">
            <a:avLst/>
          </a:prstGeom>
        </p:spPr>
      </p:pic>
    </p:spTree>
    <p:extLst>
      <p:ext uri="{BB962C8B-B14F-4D97-AF65-F5344CB8AC3E}">
        <p14:creationId xmlns:p14="http://schemas.microsoft.com/office/powerpoint/2010/main" val="773294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53814" y="890505"/>
            <a:ext cx="7811590" cy="771633"/>
          </a:xfrm>
          <a:prstGeom prst="rect">
            <a:avLst/>
          </a:prstGeom>
        </p:spPr>
      </p:pic>
      <p:sp>
        <p:nvSpPr>
          <p:cNvPr id="6" name="Rectangle 5"/>
          <p:cNvSpPr/>
          <p:nvPr/>
        </p:nvSpPr>
        <p:spPr>
          <a:xfrm>
            <a:off x="851192" y="373993"/>
            <a:ext cx="2536272" cy="461665"/>
          </a:xfrm>
          <a:prstGeom prst="rect">
            <a:avLst/>
          </a:prstGeom>
        </p:spPr>
        <p:txBody>
          <a:bodyPr wrap="none">
            <a:spAutoFit/>
          </a:bodyPr>
          <a:lstStyle/>
          <a:p>
            <a:r>
              <a:rPr lang="en-US" sz="2400" dirty="0">
                <a:latin typeface="Comic Sans MS" panose="030F0702030302020204" pitchFamily="66" charset="0"/>
              </a:rPr>
              <a:t>Total matrix : M</a:t>
            </a:r>
          </a:p>
        </p:txBody>
      </p:sp>
      <p:sp>
        <p:nvSpPr>
          <p:cNvPr id="7" name="Rectangle 6"/>
          <p:cNvSpPr/>
          <p:nvPr/>
        </p:nvSpPr>
        <p:spPr>
          <a:xfrm>
            <a:off x="851192" y="1851871"/>
            <a:ext cx="5152373" cy="461665"/>
          </a:xfrm>
          <a:prstGeom prst="rect">
            <a:avLst/>
          </a:prstGeom>
        </p:spPr>
        <p:txBody>
          <a:bodyPr wrap="none">
            <a:spAutoFit/>
          </a:bodyPr>
          <a:lstStyle/>
          <a:p>
            <a:r>
              <a:rPr lang="en-US" sz="2400" dirty="0">
                <a:latin typeface="Comic Sans MS" panose="030F0702030302020204" pitchFamily="66" charset="0"/>
              </a:rPr>
              <a:t>Find output E-field E</a:t>
            </a:r>
            <a:r>
              <a:rPr lang="en-US" sz="1600" b="0" i="0" u="none" strike="noStrike" baseline="0" dirty="0" smtClean="0">
                <a:latin typeface="Comic Sans MS" panose="030F0702030302020204" pitchFamily="66" charset="0"/>
              </a:rPr>
              <a:t>out,1 </a:t>
            </a:r>
            <a:r>
              <a:rPr lang="en-US" sz="2400" dirty="0">
                <a:latin typeface="Comic Sans MS" panose="030F0702030302020204" pitchFamily="66" charset="0"/>
              </a:rPr>
              <a:t>and E</a:t>
            </a:r>
            <a:r>
              <a:rPr lang="en-US" sz="1600" b="0" i="0" u="none" strike="noStrike" baseline="0" dirty="0" smtClean="0">
                <a:latin typeface="Comic Sans MS" panose="030F0702030302020204" pitchFamily="66" charset="0"/>
              </a:rPr>
              <a:t>out,2 </a:t>
            </a:r>
            <a:r>
              <a:rPr lang="en-US" sz="2400" dirty="0">
                <a:latin typeface="Comic Sans MS" panose="030F0702030302020204" pitchFamily="66" charset="0"/>
              </a:rPr>
              <a:t>:</a:t>
            </a:r>
          </a:p>
        </p:txBody>
      </p:sp>
      <p:pic>
        <p:nvPicPr>
          <p:cNvPr id="8" name="Picture 7"/>
          <p:cNvPicPr>
            <a:picLocks noChangeAspect="1"/>
          </p:cNvPicPr>
          <p:nvPr/>
        </p:nvPicPr>
        <p:blipFill>
          <a:blip r:embed="rId3"/>
          <a:stretch>
            <a:fillRect/>
          </a:stretch>
        </p:blipFill>
        <p:spPr>
          <a:xfrm>
            <a:off x="3303959" y="2469565"/>
            <a:ext cx="5668166" cy="1009791"/>
          </a:xfrm>
          <a:prstGeom prst="rect">
            <a:avLst/>
          </a:prstGeom>
        </p:spPr>
      </p:pic>
      <p:pic>
        <p:nvPicPr>
          <p:cNvPr id="9" name="Picture 8"/>
          <p:cNvPicPr>
            <a:picLocks noChangeAspect="1"/>
          </p:cNvPicPr>
          <p:nvPr/>
        </p:nvPicPr>
        <p:blipFill>
          <a:blip r:embed="rId4"/>
          <a:stretch>
            <a:fillRect/>
          </a:stretch>
        </p:blipFill>
        <p:spPr>
          <a:xfrm>
            <a:off x="1621692" y="3791414"/>
            <a:ext cx="9726382" cy="990738"/>
          </a:xfrm>
          <a:prstGeom prst="rect">
            <a:avLst/>
          </a:prstGeom>
        </p:spPr>
      </p:pic>
      <p:pic>
        <p:nvPicPr>
          <p:cNvPr id="10" name="Picture 9"/>
          <p:cNvPicPr>
            <a:picLocks noChangeAspect="1"/>
          </p:cNvPicPr>
          <p:nvPr/>
        </p:nvPicPr>
        <p:blipFill>
          <a:blip r:embed="rId5"/>
          <a:stretch>
            <a:fillRect/>
          </a:stretch>
        </p:blipFill>
        <p:spPr>
          <a:xfrm>
            <a:off x="3303959" y="5094210"/>
            <a:ext cx="5868219" cy="1171739"/>
          </a:xfrm>
          <a:prstGeom prst="rect">
            <a:avLst/>
          </a:prstGeom>
        </p:spPr>
      </p:pic>
    </p:spTree>
    <p:extLst>
      <p:ext uri="{BB962C8B-B14F-4D97-AF65-F5344CB8AC3E}">
        <p14:creationId xmlns:p14="http://schemas.microsoft.com/office/powerpoint/2010/main" val="3704793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60061" y="509959"/>
            <a:ext cx="3448531" cy="1143160"/>
          </a:xfrm>
          <a:prstGeom prst="rect">
            <a:avLst/>
          </a:prstGeom>
        </p:spPr>
      </p:pic>
      <p:pic>
        <p:nvPicPr>
          <p:cNvPr id="5" name="Picture 4"/>
          <p:cNvPicPr>
            <a:picLocks noChangeAspect="1"/>
          </p:cNvPicPr>
          <p:nvPr/>
        </p:nvPicPr>
        <p:blipFill>
          <a:blip r:embed="rId3"/>
          <a:stretch>
            <a:fillRect/>
          </a:stretch>
        </p:blipFill>
        <p:spPr>
          <a:xfrm>
            <a:off x="4172622" y="2709975"/>
            <a:ext cx="4477375" cy="1028844"/>
          </a:xfrm>
          <a:prstGeom prst="rect">
            <a:avLst/>
          </a:prstGeom>
        </p:spPr>
      </p:pic>
      <p:sp>
        <p:nvSpPr>
          <p:cNvPr id="6" name="Rectangle 5"/>
          <p:cNvSpPr/>
          <p:nvPr/>
        </p:nvSpPr>
        <p:spPr>
          <a:xfrm>
            <a:off x="902364" y="652799"/>
            <a:ext cx="3201517" cy="461665"/>
          </a:xfrm>
          <a:prstGeom prst="rect">
            <a:avLst/>
          </a:prstGeom>
        </p:spPr>
        <p:txBody>
          <a:bodyPr wrap="none">
            <a:spAutoFit/>
          </a:bodyPr>
          <a:lstStyle/>
          <a:p>
            <a:r>
              <a:rPr lang="en-US" sz="2400" dirty="0">
                <a:latin typeface="Comic Sans MS" panose="030F0702030302020204" pitchFamily="66" charset="0"/>
              </a:rPr>
              <a:t>Assume that E</a:t>
            </a:r>
            <a:r>
              <a:rPr lang="en-US" sz="1600" b="0" i="0" u="none" strike="noStrike" baseline="0" dirty="0" smtClean="0">
                <a:latin typeface="Comic Sans MS" panose="030F0702030302020204" pitchFamily="66" charset="0"/>
              </a:rPr>
              <a:t>in,2 </a:t>
            </a:r>
            <a:r>
              <a:rPr lang="en-US" sz="2400" dirty="0">
                <a:latin typeface="Comic Sans MS" panose="030F0702030302020204" pitchFamily="66" charset="0"/>
              </a:rPr>
              <a:t>= 0,</a:t>
            </a:r>
          </a:p>
        </p:txBody>
      </p:sp>
      <p:sp>
        <p:nvSpPr>
          <p:cNvPr id="7" name="Rectangle 6"/>
          <p:cNvSpPr/>
          <p:nvPr/>
        </p:nvSpPr>
        <p:spPr>
          <a:xfrm>
            <a:off x="759056" y="1967177"/>
            <a:ext cx="6907660" cy="461665"/>
          </a:xfrm>
          <a:prstGeom prst="rect">
            <a:avLst/>
          </a:prstGeom>
        </p:spPr>
        <p:txBody>
          <a:bodyPr wrap="none">
            <a:spAutoFit/>
          </a:bodyPr>
          <a:lstStyle/>
          <a:p>
            <a:r>
              <a:rPr lang="en-US" sz="2400" dirty="0">
                <a:latin typeface="Comic Sans MS" panose="030F0702030302020204" pitchFamily="66" charset="0"/>
              </a:rPr>
              <a:t>Find output power (or intensity) P</a:t>
            </a:r>
            <a:r>
              <a:rPr lang="en-US" sz="1600" b="0" i="0" u="none" strike="noStrike" baseline="0" dirty="0" smtClean="0">
                <a:latin typeface="Comic Sans MS" panose="030F0702030302020204" pitchFamily="66" charset="0"/>
              </a:rPr>
              <a:t>out,1 </a:t>
            </a:r>
            <a:r>
              <a:rPr lang="en-US" sz="2400" dirty="0">
                <a:latin typeface="Comic Sans MS" panose="030F0702030302020204" pitchFamily="66" charset="0"/>
              </a:rPr>
              <a:t>and P</a:t>
            </a:r>
            <a:r>
              <a:rPr lang="en-US" sz="1600" b="0" i="0" u="none" strike="noStrike" baseline="0" dirty="0" smtClean="0">
                <a:latin typeface="Comic Sans MS" panose="030F0702030302020204" pitchFamily="66" charset="0"/>
              </a:rPr>
              <a:t>out,2 </a:t>
            </a:r>
            <a:r>
              <a:rPr lang="en-US" sz="2400" dirty="0">
                <a:latin typeface="Comic Sans MS" panose="030F0702030302020204" pitchFamily="66" charset="0"/>
              </a:rPr>
              <a:t>:</a:t>
            </a:r>
          </a:p>
        </p:txBody>
      </p:sp>
      <p:sp>
        <p:nvSpPr>
          <p:cNvPr id="8" name="Rectangle 7"/>
          <p:cNvSpPr/>
          <p:nvPr/>
        </p:nvSpPr>
        <p:spPr>
          <a:xfrm>
            <a:off x="759056" y="4198154"/>
            <a:ext cx="7415813" cy="461665"/>
          </a:xfrm>
          <a:prstGeom prst="rect">
            <a:avLst/>
          </a:prstGeom>
        </p:spPr>
        <p:txBody>
          <a:bodyPr wrap="none">
            <a:spAutoFit/>
          </a:bodyPr>
          <a:lstStyle/>
          <a:p>
            <a:r>
              <a:rPr lang="en-US" sz="2400" dirty="0">
                <a:latin typeface="Comic Sans MS" panose="030F0702030302020204" pitchFamily="66" charset="0"/>
              </a:rPr>
              <a:t>Spectrum or magnitude response of P</a:t>
            </a:r>
            <a:r>
              <a:rPr lang="en-US" sz="1600" b="0" i="0" u="none" strike="noStrike" baseline="0" dirty="0" smtClean="0">
                <a:latin typeface="Comic Sans MS" panose="030F0702030302020204" pitchFamily="66" charset="0"/>
              </a:rPr>
              <a:t>out,1 </a:t>
            </a:r>
            <a:r>
              <a:rPr lang="en-US" sz="2400" dirty="0">
                <a:latin typeface="Comic Sans MS" panose="030F0702030302020204" pitchFamily="66" charset="0"/>
              </a:rPr>
              <a:t>and P</a:t>
            </a:r>
            <a:r>
              <a:rPr lang="en-US" sz="1600" b="0" i="0" u="none" strike="noStrike" baseline="0" dirty="0" smtClean="0">
                <a:latin typeface="Comic Sans MS" panose="030F0702030302020204" pitchFamily="66" charset="0"/>
              </a:rPr>
              <a:t>out,2</a:t>
            </a:r>
            <a:r>
              <a:rPr lang="en-US" sz="2400" dirty="0">
                <a:latin typeface="Comic Sans MS" panose="030F0702030302020204" pitchFamily="66" charset="0"/>
              </a:rPr>
              <a:t>:</a:t>
            </a:r>
          </a:p>
        </p:txBody>
      </p:sp>
      <p:pic>
        <p:nvPicPr>
          <p:cNvPr id="16" name="Picture 15"/>
          <p:cNvPicPr>
            <a:picLocks noChangeAspect="1"/>
          </p:cNvPicPr>
          <p:nvPr/>
        </p:nvPicPr>
        <p:blipFill>
          <a:blip r:embed="rId4"/>
          <a:stretch>
            <a:fillRect/>
          </a:stretch>
        </p:blipFill>
        <p:spPr>
          <a:xfrm>
            <a:off x="3613827" y="4973877"/>
            <a:ext cx="5420481" cy="1228896"/>
          </a:xfrm>
          <a:prstGeom prst="rect">
            <a:avLst/>
          </a:prstGeom>
        </p:spPr>
      </p:pic>
    </p:spTree>
    <p:extLst>
      <p:ext uri="{BB962C8B-B14F-4D97-AF65-F5344CB8AC3E}">
        <p14:creationId xmlns:p14="http://schemas.microsoft.com/office/powerpoint/2010/main" val="1639028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8560" y="100944"/>
            <a:ext cx="5918608" cy="461665"/>
          </a:xfrm>
          <a:prstGeom prst="rect">
            <a:avLst/>
          </a:prstGeom>
        </p:spPr>
        <p:txBody>
          <a:bodyPr wrap="none">
            <a:spAutoFit/>
          </a:bodyPr>
          <a:lstStyle/>
          <a:p>
            <a:r>
              <a:rPr lang="en-US" sz="2400" dirty="0">
                <a:latin typeface="Comic Sans MS" panose="030F0702030302020204" pitchFamily="66" charset="0"/>
              </a:rPr>
              <a:t>Maximum and minimum of P</a:t>
            </a:r>
            <a:r>
              <a:rPr lang="en-US" sz="1600" b="0" i="0" u="none" strike="noStrike" baseline="0" dirty="0" smtClean="0">
                <a:latin typeface="Comic Sans MS" panose="030F0702030302020204" pitchFamily="66" charset="0"/>
              </a:rPr>
              <a:t>out,1 </a:t>
            </a:r>
            <a:r>
              <a:rPr lang="en-US" sz="2400" dirty="0">
                <a:latin typeface="Comic Sans MS" panose="030F0702030302020204" pitchFamily="66" charset="0"/>
              </a:rPr>
              <a:t>and P</a:t>
            </a:r>
            <a:r>
              <a:rPr lang="en-US" sz="1600" b="0" i="0" u="none" strike="noStrike" baseline="0" dirty="0" smtClean="0">
                <a:latin typeface="Comic Sans MS" panose="030F0702030302020204" pitchFamily="66" charset="0"/>
              </a:rPr>
              <a:t>out,2</a:t>
            </a:r>
            <a:r>
              <a:rPr lang="en-US" sz="2400" dirty="0">
                <a:latin typeface="Comic Sans MS" panose="030F0702030302020204" pitchFamily="66" charset="0"/>
              </a:rPr>
              <a:t>:</a:t>
            </a:r>
          </a:p>
        </p:txBody>
      </p:sp>
      <p:sp>
        <p:nvSpPr>
          <p:cNvPr id="5" name="Rectangle 4"/>
          <p:cNvSpPr/>
          <p:nvPr/>
        </p:nvSpPr>
        <p:spPr>
          <a:xfrm>
            <a:off x="530977" y="714582"/>
            <a:ext cx="1104790" cy="461665"/>
          </a:xfrm>
          <a:prstGeom prst="rect">
            <a:avLst/>
          </a:prstGeom>
        </p:spPr>
        <p:txBody>
          <a:bodyPr wrap="none">
            <a:spAutoFit/>
          </a:bodyPr>
          <a:lstStyle/>
          <a:p>
            <a:r>
              <a:rPr lang="en-US" sz="2400" dirty="0">
                <a:latin typeface="Comic Sans MS" panose="030F0702030302020204" pitchFamily="66" charset="0"/>
              </a:rPr>
              <a:t>When:</a:t>
            </a:r>
          </a:p>
        </p:txBody>
      </p:sp>
      <p:sp>
        <p:nvSpPr>
          <p:cNvPr id="6" name="Rectangle 5"/>
          <p:cNvSpPr/>
          <p:nvPr/>
        </p:nvSpPr>
        <p:spPr>
          <a:xfrm>
            <a:off x="1605352" y="687936"/>
            <a:ext cx="2098651" cy="523220"/>
          </a:xfrm>
          <a:prstGeom prst="rect">
            <a:avLst/>
          </a:prstGeom>
        </p:spPr>
        <p:txBody>
          <a:bodyPr wrap="none">
            <a:spAutoFit/>
          </a:bodyPr>
          <a:lstStyle/>
          <a:p>
            <a:r>
              <a:rPr lang="en-US" sz="2400" i="1" dirty="0">
                <a:latin typeface="Comic Sans MS" panose="030F0702030302020204" pitchFamily="66" charset="0"/>
              </a:rPr>
              <a:t>k</a:t>
            </a:r>
            <a:r>
              <a:rPr lang="el-GR" sz="2400" dirty="0">
                <a:latin typeface="Comic Sans MS" panose="030F0702030302020204" pitchFamily="66" charset="0"/>
              </a:rPr>
              <a:t>Δ</a:t>
            </a:r>
            <a:r>
              <a:rPr lang="en-US" sz="2400" i="1" dirty="0">
                <a:latin typeface="Comic Sans MS" panose="030F0702030302020204" pitchFamily="66" charset="0"/>
              </a:rPr>
              <a:t>L </a:t>
            </a:r>
            <a:r>
              <a:rPr lang="en-US" sz="2400" dirty="0">
                <a:latin typeface="Comic Sans MS" panose="030F0702030302020204" pitchFamily="66" charset="0"/>
              </a:rPr>
              <a:t>/ 2 = </a:t>
            </a:r>
            <a:r>
              <a:rPr lang="en-US" sz="2400" i="1" dirty="0">
                <a:latin typeface="Comic Sans MS" panose="030F0702030302020204" pitchFamily="66" charset="0"/>
              </a:rPr>
              <a:t>m</a:t>
            </a:r>
            <a:r>
              <a:rPr lang="el-GR" sz="2800" b="0" i="0" u="none" strike="noStrike" baseline="0" dirty="0" smtClean="0">
                <a:latin typeface="Comic Sans MS" panose="030F0702030302020204" pitchFamily="66" charset="0"/>
              </a:rPr>
              <a:t>π</a:t>
            </a:r>
            <a:endParaRPr lang="en-US" sz="2400" dirty="0">
              <a:latin typeface="Comic Sans MS" panose="030F0702030302020204" pitchFamily="66" charset="0"/>
            </a:endParaRPr>
          </a:p>
        </p:txBody>
      </p:sp>
      <p:sp>
        <p:nvSpPr>
          <p:cNvPr id="7" name="Rectangle 6"/>
          <p:cNvSpPr/>
          <p:nvPr/>
        </p:nvSpPr>
        <p:spPr>
          <a:xfrm>
            <a:off x="3811110" y="685437"/>
            <a:ext cx="3607078" cy="646331"/>
          </a:xfrm>
          <a:prstGeom prst="rect">
            <a:avLst/>
          </a:prstGeom>
        </p:spPr>
        <p:txBody>
          <a:bodyPr wrap="none">
            <a:spAutoFit/>
          </a:bodyPr>
          <a:lstStyle/>
          <a:p>
            <a:r>
              <a:rPr lang="en-US" sz="3600" b="0" i="0" u="none" strike="noStrike" baseline="0" dirty="0" smtClean="0">
                <a:latin typeface="Comic Sans MS" panose="030F0702030302020204" pitchFamily="66" charset="0"/>
              </a:rPr>
              <a:t>P</a:t>
            </a:r>
            <a:r>
              <a:rPr lang="en-US" sz="2400" dirty="0">
                <a:latin typeface="Comic Sans MS" panose="030F0702030302020204" pitchFamily="66" charset="0"/>
              </a:rPr>
              <a:t>out,1</a:t>
            </a:r>
            <a:r>
              <a:rPr lang="en-US" sz="3600" b="0" i="0" u="none" strike="noStrike" baseline="0" dirty="0" smtClean="0">
                <a:latin typeface="Comic Sans MS" panose="030F0702030302020204" pitchFamily="66" charset="0"/>
              </a:rPr>
              <a:t>= 0; P</a:t>
            </a:r>
            <a:r>
              <a:rPr lang="en-US" sz="2400" dirty="0">
                <a:latin typeface="Comic Sans MS" panose="030F0702030302020204" pitchFamily="66" charset="0"/>
              </a:rPr>
              <a:t>out,2</a:t>
            </a:r>
            <a:r>
              <a:rPr lang="en-US" sz="3600" b="0" i="0" u="none" strike="noStrike" baseline="0" dirty="0" smtClean="0">
                <a:latin typeface="Comic Sans MS" panose="030F0702030302020204" pitchFamily="66" charset="0"/>
              </a:rPr>
              <a:t>= 1</a:t>
            </a:r>
            <a:endParaRPr lang="en-US" sz="2400" dirty="0">
              <a:latin typeface="Comic Sans MS" panose="030F0702030302020204" pitchFamily="66" charset="0"/>
            </a:endParaRPr>
          </a:p>
        </p:txBody>
      </p:sp>
      <p:sp>
        <p:nvSpPr>
          <p:cNvPr id="8" name="Rectangle 7"/>
          <p:cNvSpPr/>
          <p:nvPr/>
        </p:nvSpPr>
        <p:spPr>
          <a:xfrm>
            <a:off x="704713" y="1709737"/>
            <a:ext cx="2098651" cy="523220"/>
          </a:xfrm>
          <a:prstGeom prst="rect">
            <a:avLst/>
          </a:prstGeom>
        </p:spPr>
        <p:txBody>
          <a:bodyPr wrap="none">
            <a:spAutoFit/>
          </a:bodyPr>
          <a:lstStyle/>
          <a:p>
            <a:r>
              <a:rPr lang="en-US" sz="2400" i="1" dirty="0">
                <a:latin typeface="Comic Sans MS" panose="030F0702030302020204" pitchFamily="66" charset="0"/>
              </a:rPr>
              <a:t>k</a:t>
            </a:r>
            <a:r>
              <a:rPr lang="el-GR" sz="2400" dirty="0">
                <a:latin typeface="Comic Sans MS" panose="030F0702030302020204" pitchFamily="66" charset="0"/>
              </a:rPr>
              <a:t>Δ</a:t>
            </a:r>
            <a:r>
              <a:rPr lang="en-US" sz="2400" i="1" dirty="0">
                <a:latin typeface="Comic Sans MS" panose="030F0702030302020204" pitchFamily="66" charset="0"/>
              </a:rPr>
              <a:t>L </a:t>
            </a:r>
            <a:r>
              <a:rPr lang="en-US" sz="2400" dirty="0">
                <a:latin typeface="Comic Sans MS" panose="030F0702030302020204" pitchFamily="66" charset="0"/>
              </a:rPr>
              <a:t>/ 2 = </a:t>
            </a:r>
            <a:r>
              <a:rPr lang="en-US" sz="2400" i="1" dirty="0">
                <a:latin typeface="Comic Sans MS" panose="030F0702030302020204" pitchFamily="66" charset="0"/>
              </a:rPr>
              <a:t>m</a:t>
            </a:r>
            <a:r>
              <a:rPr lang="el-GR" sz="2800" b="0" i="0" u="none" strike="noStrike" baseline="0" dirty="0" smtClean="0">
                <a:latin typeface="Comic Sans MS" panose="030F0702030302020204" pitchFamily="66" charset="0"/>
              </a:rPr>
              <a:t>π</a:t>
            </a:r>
            <a:endParaRPr lang="en-US" sz="2400" dirty="0">
              <a:latin typeface="Comic Sans MS" panose="030F0702030302020204" pitchFamily="66" charset="0"/>
            </a:endParaRPr>
          </a:p>
        </p:txBody>
      </p:sp>
      <p:sp>
        <p:nvSpPr>
          <p:cNvPr id="9" name="Rectangle 8"/>
          <p:cNvSpPr/>
          <p:nvPr/>
        </p:nvSpPr>
        <p:spPr>
          <a:xfrm>
            <a:off x="2997260" y="1761028"/>
            <a:ext cx="5277407" cy="461665"/>
          </a:xfrm>
          <a:prstGeom prst="rect">
            <a:avLst/>
          </a:prstGeom>
        </p:spPr>
        <p:txBody>
          <a:bodyPr wrap="none">
            <a:spAutoFit/>
          </a:bodyPr>
          <a:lstStyle/>
          <a:p>
            <a:r>
              <a:rPr lang="en-US" sz="2400" dirty="0" smtClean="0">
                <a:latin typeface="Comic Sans MS" panose="030F0702030302020204" pitchFamily="66" charset="0"/>
              </a:rPr>
              <a:t>Frequency spacing for bar or cross:</a:t>
            </a:r>
            <a:endParaRPr lang="en-US" sz="2400" dirty="0">
              <a:latin typeface="Comic Sans MS" panose="030F0702030302020204" pitchFamily="66" charset="0"/>
            </a:endParaRPr>
          </a:p>
        </p:txBody>
      </p:sp>
      <p:pic>
        <p:nvPicPr>
          <p:cNvPr id="10" name="Picture 9"/>
          <p:cNvPicPr>
            <a:picLocks noChangeAspect="1"/>
          </p:cNvPicPr>
          <p:nvPr/>
        </p:nvPicPr>
        <p:blipFill>
          <a:blip r:embed="rId2"/>
          <a:stretch>
            <a:fillRect/>
          </a:stretch>
        </p:blipFill>
        <p:spPr>
          <a:xfrm>
            <a:off x="8414880" y="101812"/>
            <a:ext cx="3777120" cy="3507520"/>
          </a:xfrm>
          <a:prstGeom prst="rect">
            <a:avLst/>
          </a:prstGeom>
        </p:spPr>
      </p:pic>
      <p:cxnSp>
        <p:nvCxnSpPr>
          <p:cNvPr id="12" name="Straight Arrow Connector 11"/>
          <p:cNvCxnSpPr/>
          <p:nvPr/>
        </p:nvCxnSpPr>
        <p:spPr>
          <a:xfrm>
            <a:off x="3167864" y="2306529"/>
            <a:ext cx="489357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1599203" y="2655858"/>
            <a:ext cx="5515745" cy="933580"/>
          </a:xfrm>
          <a:prstGeom prst="rect">
            <a:avLst/>
          </a:prstGeom>
        </p:spPr>
      </p:pic>
      <p:pic>
        <p:nvPicPr>
          <p:cNvPr id="16" name="Picture 15"/>
          <p:cNvPicPr>
            <a:picLocks noChangeAspect="1"/>
          </p:cNvPicPr>
          <p:nvPr/>
        </p:nvPicPr>
        <p:blipFill>
          <a:blip r:embed="rId4"/>
          <a:stretch>
            <a:fillRect/>
          </a:stretch>
        </p:blipFill>
        <p:spPr>
          <a:xfrm>
            <a:off x="3811110" y="5291468"/>
            <a:ext cx="2124371" cy="914528"/>
          </a:xfrm>
          <a:prstGeom prst="rect">
            <a:avLst/>
          </a:prstGeom>
        </p:spPr>
      </p:pic>
      <p:sp>
        <p:nvSpPr>
          <p:cNvPr id="17" name="Rectangle 16"/>
          <p:cNvSpPr/>
          <p:nvPr/>
        </p:nvSpPr>
        <p:spPr>
          <a:xfrm>
            <a:off x="208560" y="4392252"/>
            <a:ext cx="11664835" cy="830997"/>
          </a:xfrm>
          <a:prstGeom prst="rect">
            <a:avLst/>
          </a:prstGeom>
        </p:spPr>
        <p:txBody>
          <a:bodyPr wrap="square">
            <a:spAutoFit/>
          </a:bodyPr>
          <a:lstStyle/>
          <a:p>
            <a:r>
              <a:rPr lang="en-US" sz="2400" dirty="0">
                <a:latin typeface="Comic Sans MS" panose="030F0702030302020204" pitchFamily="66" charset="0"/>
              </a:rPr>
              <a:t>This gives rise to the frequency spacing for the two Mux/</a:t>
            </a:r>
            <a:r>
              <a:rPr lang="en-US" sz="2400" dirty="0" err="1">
                <a:latin typeface="Comic Sans MS" panose="030F0702030302020204" pitchFamily="66" charset="0"/>
              </a:rPr>
              <a:t>Demux</a:t>
            </a:r>
            <a:r>
              <a:rPr lang="en-US" sz="2400" dirty="0">
                <a:latin typeface="Comic Sans MS" panose="030F0702030302020204" pitchFamily="66" charset="0"/>
              </a:rPr>
              <a:t> frequency </a:t>
            </a:r>
            <a:r>
              <a:rPr lang="en-US" sz="2400" dirty="0" smtClean="0">
                <a:latin typeface="Comic Sans MS" panose="030F0702030302020204" pitchFamily="66" charset="0"/>
              </a:rPr>
              <a:t>is </a:t>
            </a:r>
            <a:r>
              <a:rPr lang="el-GR" sz="2400" dirty="0" smtClean="0">
                <a:latin typeface="Comic Sans MS" panose="030F0702030302020204" pitchFamily="66" charset="0"/>
              </a:rPr>
              <a:t>Δ</a:t>
            </a:r>
            <a:r>
              <a:rPr lang="en-US" sz="2400" i="1" dirty="0">
                <a:latin typeface="Comic Sans MS" panose="030F0702030302020204" pitchFamily="66" charset="0"/>
              </a:rPr>
              <a:t>f </a:t>
            </a:r>
            <a:r>
              <a:rPr lang="en-US" sz="2400" dirty="0">
                <a:latin typeface="Comic Sans MS" panose="030F0702030302020204" pitchFamily="66" charset="0"/>
              </a:rPr>
              <a:t>/ 2, i.e.,</a:t>
            </a:r>
          </a:p>
        </p:txBody>
      </p:sp>
    </p:spTree>
    <p:extLst>
      <p:ext uri="{BB962C8B-B14F-4D97-AF65-F5344CB8AC3E}">
        <p14:creationId xmlns:p14="http://schemas.microsoft.com/office/powerpoint/2010/main" val="2613165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469" t="5031" r="1576" b="22687"/>
          <a:stretch/>
        </p:blipFill>
        <p:spPr>
          <a:xfrm>
            <a:off x="252248" y="144208"/>
            <a:ext cx="11536714" cy="4974330"/>
          </a:xfrm>
          <a:prstGeom prst="rect">
            <a:avLst/>
          </a:prstGeom>
        </p:spPr>
      </p:pic>
      <p:sp>
        <p:nvSpPr>
          <p:cNvPr id="6" name="Rectangle 5"/>
          <p:cNvSpPr/>
          <p:nvPr/>
        </p:nvSpPr>
        <p:spPr>
          <a:xfrm>
            <a:off x="630621" y="5355048"/>
            <a:ext cx="10205543" cy="461665"/>
          </a:xfrm>
          <a:prstGeom prst="rect">
            <a:avLst/>
          </a:prstGeom>
        </p:spPr>
        <p:txBody>
          <a:bodyPr wrap="square">
            <a:spAutoFit/>
          </a:bodyPr>
          <a:lstStyle/>
          <a:p>
            <a:r>
              <a:rPr lang="en-US" sz="2400" dirty="0" smtClean="0">
                <a:solidFill>
                  <a:srgbClr val="0000FF"/>
                </a:solidFill>
                <a:latin typeface="Comic Sans MS" panose="030F0702030302020204" pitchFamily="66" charset="0"/>
              </a:rPr>
              <a:t>Example of a four-channel multiplexer using three 2x2 MZI elements</a:t>
            </a:r>
            <a:endParaRPr lang="en-US" sz="2400" dirty="0">
              <a:solidFill>
                <a:srgbClr val="0000FF"/>
              </a:solidFill>
              <a:latin typeface="Comic Sans MS" panose="030F0702030302020204" pitchFamily="66" charset="0"/>
            </a:endParaRPr>
          </a:p>
        </p:txBody>
      </p:sp>
    </p:spTree>
    <p:extLst>
      <p:ext uri="{BB962C8B-B14F-4D97-AF65-F5344CB8AC3E}">
        <p14:creationId xmlns:p14="http://schemas.microsoft.com/office/powerpoint/2010/main" val="1017553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56" y="33369"/>
            <a:ext cx="11540358" cy="1200329"/>
          </a:xfrm>
          <a:prstGeom prst="rect">
            <a:avLst/>
          </a:prstGeom>
        </p:spPr>
        <p:txBody>
          <a:bodyPr wrap="square">
            <a:spAutoFit/>
          </a:bodyPr>
          <a:lstStyle/>
          <a:p>
            <a:pPr algn="just"/>
            <a:r>
              <a:rPr lang="en-US" sz="2400" dirty="0">
                <a:solidFill>
                  <a:srgbClr val="FF0000"/>
                </a:solidFill>
                <a:latin typeface="Comic Sans MS" panose="030F0702030302020204" pitchFamily="66" charset="0"/>
              </a:rPr>
              <a:t>Assume that the input wavelengths of 2x2 silicon MZI are separated by </a:t>
            </a:r>
            <a:r>
              <a:rPr lang="en-US" sz="2400" dirty="0" smtClean="0">
                <a:solidFill>
                  <a:srgbClr val="FF0000"/>
                </a:solidFill>
                <a:latin typeface="Comic Sans MS" panose="030F0702030302020204" pitchFamily="66" charset="0"/>
              </a:rPr>
              <a:t>10 GHz </a:t>
            </a:r>
            <a:r>
              <a:rPr lang="en-US" sz="2400" dirty="0">
                <a:solidFill>
                  <a:srgbClr val="FF0000"/>
                </a:solidFill>
                <a:latin typeface="Comic Sans MS" panose="030F0702030302020204" pitchFamily="66" charset="0"/>
              </a:rPr>
              <a:t>(i.e., </a:t>
            </a:r>
            <a:r>
              <a:rPr lang="en-US" sz="2400" dirty="0" err="1">
                <a:solidFill>
                  <a:srgbClr val="FF0000"/>
                </a:solidFill>
                <a:latin typeface="Comic Sans MS" panose="030F0702030302020204" pitchFamily="66" charset="0"/>
              </a:rPr>
              <a:t>Δ</a:t>
            </a:r>
            <a:r>
              <a:rPr lang="en-US" sz="2400" dirty="0" err="1">
                <a:solidFill>
                  <a:srgbClr val="FF0000"/>
                </a:solidFill>
                <a:latin typeface="Times New Roman" panose="02020603050405020304" pitchFamily="18" charset="0"/>
                <a:cs typeface="Times New Roman" panose="02020603050405020304" pitchFamily="18" charset="0"/>
              </a:rPr>
              <a:t>λ</a:t>
            </a:r>
            <a:r>
              <a:rPr lang="en-US" sz="2400" dirty="0">
                <a:solidFill>
                  <a:srgbClr val="FF0000"/>
                </a:solidFill>
                <a:latin typeface="Comic Sans MS" panose="030F0702030302020204" pitchFamily="66" charset="0"/>
              </a:rPr>
              <a:t> =0.08 nm at 1550 nm). With </a:t>
            </a:r>
            <a:r>
              <a:rPr lang="en-US" sz="2400" dirty="0" err="1">
                <a:solidFill>
                  <a:srgbClr val="FF0000"/>
                </a:solidFill>
                <a:latin typeface="Comic Sans MS" panose="030F0702030302020204" pitchFamily="66" charset="0"/>
              </a:rPr>
              <a:t>n</a:t>
            </a:r>
            <a:r>
              <a:rPr lang="en-US" sz="1600" i="0" u="none" strike="noStrike" baseline="0" dirty="0" err="1" smtClean="0">
                <a:solidFill>
                  <a:srgbClr val="FF0000"/>
                </a:solidFill>
                <a:latin typeface="Comic Sans MS" panose="030F0702030302020204" pitchFamily="66" charset="0"/>
              </a:rPr>
              <a:t>eff</a:t>
            </a:r>
            <a:r>
              <a:rPr lang="en-US" sz="1600" i="0" u="none" strike="noStrike" baseline="0" dirty="0" smtClean="0">
                <a:solidFill>
                  <a:srgbClr val="FF0000"/>
                </a:solidFill>
                <a:latin typeface="Comic Sans MS" panose="030F0702030302020204" pitchFamily="66" charset="0"/>
              </a:rPr>
              <a:t> </a:t>
            </a:r>
            <a:r>
              <a:rPr lang="en-US" sz="2400" dirty="0">
                <a:solidFill>
                  <a:srgbClr val="FF0000"/>
                </a:solidFill>
                <a:latin typeface="Comic Sans MS" panose="030F0702030302020204" pitchFamily="66" charset="0"/>
              </a:rPr>
              <a:t>=1.5 in a silicon waveguide, </a:t>
            </a:r>
            <a:r>
              <a:rPr lang="en-US" sz="2400" dirty="0" smtClean="0">
                <a:solidFill>
                  <a:srgbClr val="FF0000"/>
                </a:solidFill>
                <a:latin typeface="Comic Sans MS" panose="030F0702030302020204" pitchFamily="66" charset="0"/>
              </a:rPr>
              <a:t>find the </a:t>
            </a:r>
            <a:r>
              <a:rPr lang="en-US" sz="2400" dirty="0">
                <a:solidFill>
                  <a:srgbClr val="FF0000"/>
                </a:solidFill>
                <a:latin typeface="Comic Sans MS" panose="030F0702030302020204" pitchFamily="66" charset="0"/>
              </a:rPr>
              <a:t>waveguide length difference ΔL.</a:t>
            </a:r>
          </a:p>
        </p:txBody>
      </p:sp>
      <p:pic>
        <p:nvPicPr>
          <p:cNvPr id="5" name="Picture 4"/>
          <p:cNvPicPr>
            <a:picLocks noChangeAspect="1"/>
          </p:cNvPicPr>
          <p:nvPr/>
        </p:nvPicPr>
        <p:blipFill>
          <a:blip r:embed="rId2"/>
          <a:stretch>
            <a:fillRect/>
          </a:stretch>
        </p:blipFill>
        <p:spPr>
          <a:xfrm>
            <a:off x="7840691" y="1410224"/>
            <a:ext cx="3857323" cy="2304281"/>
          </a:xfrm>
          <a:prstGeom prst="rect">
            <a:avLst/>
          </a:prstGeom>
        </p:spPr>
      </p:pic>
      <p:pic>
        <p:nvPicPr>
          <p:cNvPr id="6" name="Picture 5"/>
          <p:cNvPicPr>
            <a:picLocks noChangeAspect="1"/>
          </p:cNvPicPr>
          <p:nvPr/>
        </p:nvPicPr>
        <p:blipFill>
          <a:blip r:embed="rId3"/>
          <a:stretch>
            <a:fillRect/>
          </a:stretch>
        </p:blipFill>
        <p:spPr>
          <a:xfrm>
            <a:off x="844019" y="1410224"/>
            <a:ext cx="6079082" cy="4968184"/>
          </a:xfrm>
          <a:prstGeom prst="rect">
            <a:avLst/>
          </a:prstGeom>
        </p:spPr>
      </p:pic>
    </p:spTree>
    <p:extLst>
      <p:ext uri="{BB962C8B-B14F-4D97-AF65-F5344CB8AC3E}">
        <p14:creationId xmlns:p14="http://schemas.microsoft.com/office/powerpoint/2010/main" val="649533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3641" y="0"/>
            <a:ext cx="6253635" cy="646331"/>
          </a:xfrm>
          <a:prstGeom prst="rect">
            <a:avLst/>
          </a:prstGeom>
        </p:spPr>
        <p:txBody>
          <a:bodyPr wrap="none">
            <a:spAutoFit/>
          </a:bodyPr>
          <a:lstStyle/>
          <a:p>
            <a:r>
              <a:rPr lang="en-US" sz="3600" b="1" dirty="0">
                <a:solidFill>
                  <a:srgbClr val="C00000"/>
                </a:solidFill>
                <a:latin typeface="Comic Sans MS" panose="030F0702030302020204" pitchFamily="66" charset="0"/>
              </a:rPr>
              <a:t>Dielectric thin film filters </a:t>
            </a:r>
            <a:endParaRPr lang="en-US" sz="3600" dirty="0">
              <a:solidFill>
                <a:srgbClr val="C00000"/>
              </a:solidFill>
              <a:latin typeface="Comic Sans MS" panose="030F0702030302020204" pitchFamily="66" charset="0"/>
            </a:endParaRPr>
          </a:p>
        </p:txBody>
      </p:sp>
      <p:sp>
        <p:nvSpPr>
          <p:cNvPr id="5" name="Rectangle 4"/>
          <p:cNvSpPr/>
          <p:nvPr/>
        </p:nvSpPr>
        <p:spPr>
          <a:xfrm>
            <a:off x="252247" y="744094"/>
            <a:ext cx="11298621" cy="1938992"/>
          </a:xfrm>
          <a:prstGeom prst="rect">
            <a:avLst/>
          </a:prstGeom>
        </p:spPr>
        <p:txBody>
          <a:bodyPr wrap="square">
            <a:spAutoFit/>
          </a:bodyPr>
          <a:lstStyle/>
          <a:p>
            <a:pPr marL="285750" indent="-285750" algn="just">
              <a:buFont typeface="Arial" panose="020B0604020202020204" pitchFamily="34" charset="0"/>
              <a:buChar char="•"/>
            </a:pPr>
            <a:r>
              <a:rPr lang="en-US" sz="2000" dirty="0" smtClean="0">
                <a:solidFill>
                  <a:srgbClr val="000000"/>
                </a:solidFill>
                <a:latin typeface="Comic Sans MS" panose="030F0702030302020204" pitchFamily="66" charset="0"/>
              </a:rPr>
              <a:t>A </a:t>
            </a:r>
            <a:r>
              <a:rPr lang="en-US" sz="2000" dirty="0">
                <a:solidFill>
                  <a:srgbClr val="000000"/>
                </a:solidFill>
                <a:latin typeface="Comic Sans MS" panose="030F0702030302020204" pitchFamily="66" charset="0"/>
              </a:rPr>
              <a:t>dielectric thin film filter (TFF) is used as an optical </a:t>
            </a:r>
            <a:r>
              <a:rPr lang="en-US" sz="2000" dirty="0" smtClean="0">
                <a:solidFill>
                  <a:srgbClr val="000000"/>
                </a:solidFill>
                <a:latin typeface="Comic Sans MS" panose="030F0702030302020204" pitchFamily="66" charset="0"/>
              </a:rPr>
              <a:t>band pass </a:t>
            </a:r>
            <a:r>
              <a:rPr lang="en-US" sz="2000" dirty="0">
                <a:solidFill>
                  <a:srgbClr val="000000"/>
                </a:solidFill>
                <a:latin typeface="Comic Sans MS" panose="030F0702030302020204" pitchFamily="66" charset="0"/>
              </a:rPr>
              <a:t>filter. It allows a very narrow wavelength band to pass through it and reflects all others. </a:t>
            </a:r>
            <a:endParaRPr lang="en-US" sz="2000" dirty="0" smtClean="0">
              <a:solidFill>
                <a:srgbClr val="000000"/>
              </a:solidFill>
              <a:latin typeface="Comic Sans MS" panose="030F0702030302020204" pitchFamily="66" charset="0"/>
            </a:endParaRPr>
          </a:p>
          <a:p>
            <a:pPr marL="285750" indent="-285750" algn="just">
              <a:buFont typeface="Arial" panose="020B0604020202020204" pitchFamily="34" charset="0"/>
              <a:buChar char="•"/>
            </a:pPr>
            <a:endParaRPr lang="en-US" sz="2000" dirty="0">
              <a:solidFill>
                <a:srgbClr val="000000"/>
              </a:solidFill>
              <a:latin typeface="Comic Sans MS" panose="030F0702030302020204" pitchFamily="66" charset="0"/>
            </a:endParaRPr>
          </a:p>
          <a:p>
            <a:pPr marL="285750" indent="-285750" algn="just">
              <a:buFont typeface="Arial" panose="020B0604020202020204" pitchFamily="34" charset="0"/>
              <a:buChar char="•"/>
            </a:pPr>
            <a:r>
              <a:rPr lang="en-US" sz="2000" dirty="0" smtClean="0">
                <a:solidFill>
                  <a:srgbClr val="000000"/>
                </a:solidFill>
                <a:latin typeface="Comic Sans MS" panose="030F0702030302020204" pitchFamily="66" charset="0"/>
              </a:rPr>
              <a:t>The </a:t>
            </a:r>
            <a:r>
              <a:rPr lang="en-US" sz="2000" dirty="0">
                <a:solidFill>
                  <a:srgbClr val="000000"/>
                </a:solidFill>
                <a:latin typeface="Comic Sans MS" panose="030F0702030302020204" pitchFamily="66" charset="0"/>
              </a:rPr>
              <a:t>basis of these devices is Fabry-Perot filter structure, which is a cavity formed by two parallel highly reflective mirror surface as shown in Fig. below. The other names of this structure are Fabry-Perot Interferometer, etalon and thin film resonant cavity filter. </a:t>
            </a:r>
          </a:p>
        </p:txBody>
      </p:sp>
      <p:pic>
        <p:nvPicPr>
          <p:cNvPr id="7" name="Picture 2"/>
          <p:cNvPicPr>
            <a:picLocks noChangeAspect="1" noChangeArrowheads="1"/>
          </p:cNvPicPr>
          <p:nvPr/>
        </p:nvPicPr>
        <p:blipFill>
          <a:blip r:embed="rId2" cstate="print"/>
          <a:srcRect/>
          <a:stretch>
            <a:fillRect/>
          </a:stretch>
        </p:blipFill>
        <p:spPr bwMode="auto">
          <a:xfrm>
            <a:off x="2898226" y="2757203"/>
            <a:ext cx="4767709" cy="4100797"/>
          </a:xfrm>
          <a:prstGeom prst="rect">
            <a:avLst/>
          </a:prstGeom>
          <a:noFill/>
          <a:ln w="9525">
            <a:noFill/>
            <a:miter lim="800000"/>
            <a:headEnd/>
            <a:tailEnd/>
          </a:ln>
        </p:spPr>
      </p:pic>
    </p:spTree>
    <p:extLst>
      <p:ext uri="{BB962C8B-B14F-4D97-AF65-F5344CB8AC3E}">
        <p14:creationId xmlns:p14="http://schemas.microsoft.com/office/powerpoint/2010/main" val="30202505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2169" y="229485"/>
            <a:ext cx="11739623" cy="6001643"/>
          </a:xfrm>
          <a:prstGeom prst="rect">
            <a:avLst/>
          </a:prstGeom>
        </p:spPr>
        <p:txBody>
          <a:bodyPr wrap="square">
            <a:spAutoFit/>
          </a:bodyPr>
          <a:lstStyle/>
          <a:p>
            <a:pPr marL="285750" indent="-285750" algn="just">
              <a:buFont typeface="Arial" panose="020B0604020202020204" pitchFamily="34" charset="0"/>
              <a:buChar char="•"/>
            </a:pPr>
            <a:r>
              <a:rPr lang="en-US" sz="3200" dirty="0" smtClean="0">
                <a:solidFill>
                  <a:srgbClr val="000000"/>
                </a:solidFill>
                <a:latin typeface="Comic Sans MS" panose="030F0702030302020204" pitchFamily="66" charset="0"/>
              </a:rPr>
              <a:t>Consider </a:t>
            </a:r>
            <a:r>
              <a:rPr lang="en-US" sz="3200" dirty="0">
                <a:solidFill>
                  <a:srgbClr val="000000"/>
                </a:solidFill>
                <a:latin typeface="Comic Sans MS" panose="030F0702030302020204" pitchFamily="66" charset="0"/>
              </a:rPr>
              <a:t>a light signal that is incident on the left surface of the etalon. After light passes through the cavity and hits the surface on the right, some of the light leaves the cavity and some is reflected. </a:t>
            </a:r>
          </a:p>
          <a:p>
            <a:pPr marL="285750" indent="-285750" algn="just">
              <a:buFont typeface="Arial" panose="020B0604020202020204" pitchFamily="34" charset="0"/>
              <a:buChar char="•"/>
            </a:pPr>
            <a:r>
              <a:rPr lang="en-US" sz="3200" dirty="0" smtClean="0">
                <a:solidFill>
                  <a:srgbClr val="000000"/>
                </a:solidFill>
                <a:latin typeface="Comic Sans MS" panose="030F0702030302020204" pitchFamily="66" charset="0"/>
              </a:rPr>
              <a:t>The </a:t>
            </a:r>
            <a:r>
              <a:rPr lang="en-US" sz="3200" dirty="0">
                <a:solidFill>
                  <a:srgbClr val="000000"/>
                </a:solidFill>
                <a:latin typeface="Comic Sans MS" panose="030F0702030302020204" pitchFamily="66" charset="0"/>
              </a:rPr>
              <a:t>amount of light that is reflected depends on the reflectivity R of the surface</a:t>
            </a:r>
            <a:r>
              <a:rPr lang="en-US" sz="3200" dirty="0" smtClean="0">
                <a:solidFill>
                  <a:srgbClr val="000000"/>
                </a:solidFill>
                <a:latin typeface="Comic Sans MS" panose="030F0702030302020204" pitchFamily="66" charset="0"/>
              </a:rPr>
              <a:t>.</a:t>
            </a:r>
          </a:p>
          <a:p>
            <a:pPr marL="285750" indent="-285750" algn="just">
              <a:buFont typeface="Arial" panose="020B0604020202020204" pitchFamily="34" charset="0"/>
              <a:buChar char="•"/>
            </a:pPr>
            <a:r>
              <a:rPr lang="en-US" sz="3200" dirty="0" smtClean="0">
                <a:solidFill>
                  <a:srgbClr val="000000"/>
                </a:solidFill>
                <a:latin typeface="Comic Sans MS" panose="030F0702030302020204" pitchFamily="66" charset="0"/>
              </a:rPr>
              <a:t>If the roundtrip distance between the two mirrors is an integral multiple of a wavelength then all light at those wavelength which pass through the right facet add in phase (constructive interference). </a:t>
            </a:r>
          </a:p>
          <a:p>
            <a:pPr marL="285750" indent="-285750" algn="just">
              <a:buFont typeface="Arial" panose="020B0604020202020204" pitchFamily="34" charset="0"/>
              <a:buChar char="•"/>
            </a:pPr>
            <a:r>
              <a:rPr lang="en-US" sz="3200" dirty="0" smtClean="0">
                <a:solidFill>
                  <a:srgbClr val="000000"/>
                </a:solidFill>
                <a:latin typeface="Comic Sans MS" panose="030F0702030302020204" pitchFamily="66" charset="0"/>
              </a:rPr>
              <a:t>These wavelength are called the resonator wavelengths of the cavity. The etalon rejects all other wavelengths.</a:t>
            </a:r>
          </a:p>
        </p:txBody>
      </p:sp>
      <p:sp>
        <p:nvSpPr>
          <p:cNvPr id="5" name="Rectangle 4"/>
          <p:cNvSpPr/>
          <p:nvPr/>
        </p:nvSpPr>
        <p:spPr>
          <a:xfrm>
            <a:off x="1534510" y="2077043"/>
            <a:ext cx="11235558" cy="400110"/>
          </a:xfrm>
          <a:prstGeom prst="rect">
            <a:avLst/>
          </a:prstGeom>
        </p:spPr>
        <p:txBody>
          <a:bodyPr wrap="square">
            <a:spAutoFit/>
          </a:bodyPr>
          <a:lstStyle/>
          <a:p>
            <a:endParaRPr lang="en-US" sz="2000" b="0" i="0" u="none" strike="noStrike" baseline="0" dirty="0" smtClean="0">
              <a:solidFill>
                <a:srgbClr val="000000"/>
              </a:solidFill>
              <a:latin typeface="Wingdings" panose="05000000000000000000" pitchFamily="2" charset="2"/>
            </a:endParaRPr>
          </a:p>
        </p:txBody>
      </p:sp>
    </p:spTree>
    <p:extLst>
      <p:ext uri="{BB962C8B-B14F-4D97-AF65-F5344CB8AC3E}">
        <p14:creationId xmlns:p14="http://schemas.microsoft.com/office/powerpoint/2010/main" val="132768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ro0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717"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Grp="1" noChangeArrowheads="1"/>
          </p:cNvSpPr>
          <p:nvPr>
            <p:ph type="title"/>
          </p:nvPr>
        </p:nvSpPr>
        <p:spPr>
          <a:xfrm>
            <a:off x="1439917" y="2819400"/>
            <a:ext cx="4800600" cy="762000"/>
          </a:xfrm>
        </p:spPr>
        <p:txBody>
          <a:bodyPr/>
          <a:lstStyle/>
          <a:p>
            <a:r>
              <a:rPr lang="en-US" altLang="en-US" b="1" dirty="0" smtClean="0">
                <a:solidFill>
                  <a:srgbClr val="FF0000"/>
                </a:solidFill>
                <a:latin typeface="Comic Sans MS" panose="030F0702030302020204" pitchFamily="66" charset="0"/>
              </a:rPr>
              <a:t>TDM Vs WDM</a:t>
            </a:r>
          </a:p>
        </p:txBody>
      </p:sp>
      <p:sp>
        <p:nvSpPr>
          <p:cNvPr id="6" name="Text Box 4"/>
          <p:cNvSpPr txBox="1">
            <a:spLocks noChangeArrowheads="1"/>
          </p:cNvSpPr>
          <p:nvPr/>
        </p:nvSpPr>
        <p:spPr bwMode="auto">
          <a:xfrm>
            <a:off x="7764517" y="1752600"/>
            <a:ext cx="1500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b="1">
                <a:solidFill>
                  <a:schemeClr val="accent2"/>
                </a:solidFill>
                <a:latin typeface="Comic Sans MS" panose="030F0702030302020204" pitchFamily="66" charset="0"/>
              </a:rPr>
              <a:t>Ex: SONET</a:t>
            </a:r>
          </a:p>
        </p:txBody>
      </p:sp>
    </p:spTree>
    <p:extLst>
      <p:ext uri="{BB962C8B-B14F-4D97-AF65-F5344CB8AC3E}">
        <p14:creationId xmlns:p14="http://schemas.microsoft.com/office/powerpoint/2010/main" val="1807309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187" y="234646"/>
            <a:ext cx="11592910" cy="1384995"/>
          </a:xfrm>
          <a:prstGeom prst="rect">
            <a:avLst/>
          </a:prstGeom>
        </p:spPr>
        <p:txBody>
          <a:bodyPr wrap="square">
            <a:spAutoFit/>
          </a:bodyPr>
          <a:lstStyle/>
          <a:p>
            <a:r>
              <a:rPr lang="en-US" sz="2800" dirty="0">
                <a:solidFill>
                  <a:srgbClr val="000000"/>
                </a:solidFill>
                <a:latin typeface="Comic Sans MS" panose="030F0702030302020204" pitchFamily="66" charset="0"/>
              </a:rPr>
              <a:t>The transmission T (power transfer </a:t>
            </a:r>
            <a:r>
              <a:rPr lang="en-US" sz="2800" dirty="0" smtClean="0">
                <a:solidFill>
                  <a:srgbClr val="000000"/>
                </a:solidFill>
                <a:latin typeface="Comic Sans MS" panose="030F0702030302020204" pitchFamily="66" charset="0"/>
              </a:rPr>
              <a:t>function</a:t>
            </a:r>
            <a:r>
              <a:rPr lang="en-US" sz="2800" dirty="0">
                <a:solidFill>
                  <a:srgbClr val="000000"/>
                </a:solidFill>
                <a:latin typeface="Comic Sans MS" panose="030F0702030302020204" pitchFamily="66" charset="0"/>
              </a:rPr>
              <a:t>) of an ideal etalon in which there is no absorption by the mirrors is an Airy function given by </a:t>
            </a:r>
            <a:endParaRPr lang="en-US" sz="2800" dirty="0">
              <a:latin typeface="Comic Sans MS" panose="030F0702030302020204" pitchFamily="66" charset="0"/>
            </a:endParaRPr>
          </a:p>
        </p:txBody>
      </p:sp>
      <p:pic>
        <p:nvPicPr>
          <p:cNvPr id="5" name="Picture 4"/>
          <p:cNvPicPr>
            <a:picLocks noChangeAspect="1"/>
          </p:cNvPicPr>
          <p:nvPr/>
        </p:nvPicPr>
        <p:blipFill>
          <a:blip r:embed="rId2"/>
          <a:stretch>
            <a:fillRect/>
          </a:stretch>
        </p:blipFill>
        <p:spPr>
          <a:xfrm>
            <a:off x="3685325" y="1561853"/>
            <a:ext cx="4551846" cy="1393652"/>
          </a:xfrm>
          <a:prstGeom prst="rect">
            <a:avLst/>
          </a:prstGeom>
        </p:spPr>
      </p:pic>
      <p:sp>
        <p:nvSpPr>
          <p:cNvPr id="6" name="Rectangle 5"/>
          <p:cNvSpPr/>
          <p:nvPr/>
        </p:nvSpPr>
        <p:spPr>
          <a:xfrm>
            <a:off x="2322785" y="3421446"/>
            <a:ext cx="5835252" cy="400110"/>
          </a:xfrm>
          <a:prstGeom prst="rect">
            <a:avLst/>
          </a:prstGeom>
        </p:spPr>
        <p:txBody>
          <a:bodyPr wrap="none">
            <a:spAutoFit/>
          </a:bodyPr>
          <a:lstStyle/>
          <a:p>
            <a:r>
              <a:rPr lang="en-US" sz="2000" dirty="0">
                <a:solidFill>
                  <a:srgbClr val="000000"/>
                </a:solidFill>
                <a:latin typeface="Comic Sans MS" panose="030F0702030302020204" pitchFamily="66" charset="0"/>
              </a:rPr>
              <a:t>Where R is the reflectivity of the mirrors and </a:t>
            </a:r>
            <a:endParaRPr lang="en-US" sz="20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Rectangle 6"/>
              <p:cNvSpPr/>
              <p:nvPr/>
            </p:nvSpPr>
            <p:spPr>
              <a:xfrm>
                <a:off x="1841693" y="3869374"/>
                <a:ext cx="2105000" cy="670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𝜙</m:t>
                      </m:r>
                      <m:r>
                        <a:rPr lang="en-US" sz="2000" i="0">
                          <a:latin typeface="Cambria Math" panose="02040503050406030204" pitchFamily="18" charset="0"/>
                        </a:rPr>
                        <m:t>=</m:t>
                      </m:r>
                      <m:f>
                        <m:fPr>
                          <m:ctrlPr>
                            <a:rPr lang="en-US" sz="2000" i="1">
                              <a:latin typeface="Cambria Math" panose="02040503050406030204" pitchFamily="18" charset="0"/>
                            </a:rPr>
                          </m:ctrlPr>
                        </m:fPr>
                        <m:num>
                          <m:r>
                            <a:rPr lang="en-US" sz="2000" i="0">
                              <a:latin typeface="Cambria Math" panose="02040503050406030204" pitchFamily="18" charset="0"/>
                            </a:rPr>
                            <m:t>2</m:t>
                          </m:r>
                          <m:r>
                            <a:rPr lang="en-US" sz="2000" i="1">
                              <a:latin typeface="Cambria Math" panose="02040503050406030204" pitchFamily="18" charset="0"/>
                            </a:rPr>
                            <m:t>𝜋</m:t>
                          </m:r>
                        </m:num>
                        <m:den>
                          <m:r>
                            <a:rPr lang="en-US" sz="2000" i="1">
                              <a:latin typeface="Cambria Math" panose="02040503050406030204" pitchFamily="18" charset="0"/>
                            </a:rPr>
                            <m:t>𝜆</m:t>
                          </m:r>
                        </m:den>
                      </m:f>
                      <m:r>
                        <a:rPr lang="en-US" sz="2000" i="0">
                          <a:latin typeface="Cambria Math" panose="02040503050406030204" pitchFamily="18" charset="0"/>
                        </a:rPr>
                        <m:t>2</m:t>
                      </m:r>
                      <m:r>
                        <a:rPr lang="en-US" sz="2000" i="1">
                          <a:latin typeface="Cambria Math" panose="02040503050406030204" pitchFamily="18" charset="0"/>
                        </a:rPr>
                        <m:t>𝑛𝐷</m:t>
                      </m:r>
                      <m:r>
                        <m:rPr>
                          <m:sty m:val="p"/>
                        </m:rPr>
                        <a:rPr lang="en-US" sz="2000" i="0">
                          <a:latin typeface="Cambria Math" panose="02040503050406030204" pitchFamily="18" charset="0"/>
                        </a:rPr>
                        <m:t>cos</m:t>
                      </m:r>
                      <m:r>
                        <a:rPr lang="en-US" sz="2000" i="1">
                          <a:latin typeface="Cambria Math" panose="02040503050406030204" pitchFamily="18" charset="0"/>
                        </a:rPr>
                        <m:t>𝜗</m:t>
                      </m:r>
                    </m:oMath>
                  </m:oMathPara>
                </a14:m>
                <a:endParaRPr lang="en-US" sz="2000" dirty="0">
                  <a:latin typeface="Comic Sans MS" panose="030F0702030302020204" pitchFamily="66"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841693" y="3869374"/>
                <a:ext cx="2105000" cy="670505"/>
              </a:xfrm>
              <a:prstGeom prst="rect">
                <a:avLst/>
              </a:prstGeom>
              <a:blipFill>
                <a:blip r:embed="rId3"/>
                <a:stretch>
                  <a:fillRect/>
                </a:stretch>
              </a:blipFill>
            </p:spPr>
            <p:txBody>
              <a:bodyPr/>
              <a:lstStyle/>
              <a:p>
                <a:r>
                  <a:rPr lang="en-US">
                    <a:noFill/>
                  </a:rPr>
                  <a:t> </a:t>
                </a:r>
              </a:p>
            </p:txBody>
          </p:sp>
        </mc:Fallback>
      </mc:AlternateContent>
      <p:sp>
        <p:nvSpPr>
          <p:cNvPr id="8" name="Rectangle 7"/>
          <p:cNvSpPr/>
          <p:nvPr/>
        </p:nvSpPr>
        <p:spPr>
          <a:xfrm>
            <a:off x="3946693" y="4004571"/>
            <a:ext cx="5961888" cy="400110"/>
          </a:xfrm>
          <a:prstGeom prst="rect">
            <a:avLst/>
          </a:prstGeom>
        </p:spPr>
        <p:txBody>
          <a:bodyPr wrap="none">
            <a:spAutoFit/>
          </a:bodyPr>
          <a:lstStyle/>
          <a:p>
            <a:r>
              <a:rPr lang="en-US" sz="2000" dirty="0">
                <a:solidFill>
                  <a:srgbClr val="000000"/>
                </a:solidFill>
                <a:latin typeface="Comic Sans MS" panose="030F0702030302020204" pitchFamily="66" charset="0"/>
              </a:rPr>
              <a:t>is the roundtrip phase change of the light beam </a:t>
            </a:r>
            <a:endParaRPr lang="en-US" sz="2000" dirty="0">
              <a:latin typeface="Comic Sans MS" panose="030F0702030302020204" pitchFamily="66" charset="0"/>
            </a:endParaRPr>
          </a:p>
        </p:txBody>
      </p:sp>
      <p:sp>
        <p:nvSpPr>
          <p:cNvPr id="9" name="Rectangle 8"/>
          <p:cNvSpPr/>
          <p:nvPr/>
        </p:nvSpPr>
        <p:spPr>
          <a:xfrm>
            <a:off x="2217682" y="4416753"/>
            <a:ext cx="9049408" cy="707886"/>
          </a:xfrm>
          <a:prstGeom prst="rect">
            <a:avLst/>
          </a:prstGeom>
        </p:spPr>
        <p:txBody>
          <a:bodyPr wrap="square">
            <a:spAutoFit/>
          </a:bodyPr>
          <a:lstStyle/>
          <a:p>
            <a:r>
              <a:rPr lang="en-US" sz="2000" dirty="0">
                <a:solidFill>
                  <a:srgbClr val="000000"/>
                </a:solidFill>
                <a:latin typeface="Comic Sans MS" panose="030F0702030302020204" pitchFamily="66" charset="0"/>
              </a:rPr>
              <a:t>N is the refractive index of the dielectric layer that forms the mirror, </a:t>
            </a:r>
          </a:p>
          <a:p>
            <a:r>
              <a:rPr lang="en-US" sz="2000" dirty="0">
                <a:solidFill>
                  <a:srgbClr val="000000"/>
                </a:solidFill>
                <a:latin typeface="Comic Sans MS" panose="030F0702030302020204" pitchFamily="66" charset="0"/>
              </a:rPr>
              <a:t>D is the distance between the mirrors </a:t>
            </a:r>
            <a:endParaRPr lang="en-US" sz="2000" dirty="0">
              <a:latin typeface="Comic Sans MS" panose="030F0702030302020204" pitchFamily="66" charset="0"/>
            </a:endParaRPr>
          </a:p>
        </p:txBody>
      </p:sp>
      <p:sp>
        <p:nvSpPr>
          <p:cNvPr id="10" name="Rectangle 9"/>
          <p:cNvSpPr/>
          <p:nvPr/>
        </p:nvSpPr>
        <p:spPr>
          <a:xfrm>
            <a:off x="2541270" y="5205238"/>
            <a:ext cx="6707285" cy="400110"/>
          </a:xfrm>
          <a:prstGeom prst="rect">
            <a:avLst/>
          </a:prstGeom>
        </p:spPr>
        <p:txBody>
          <a:bodyPr wrap="none">
            <a:spAutoFit/>
          </a:bodyPr>
          <a:lstStyle/>
          <a:p>
            <a:r>
              <a:rPr lang="en-US" sz="2000" dirty="0">
                <a:solidFill>
                  <a:srgbClr val="000000"/>
                </a:solidFill>
                <a:latin typeface="Comic Sans MS" panose="030F0702030302020204" pitchFamily="66" charset="0"/>
              </a:rPr>
              <a:t>is the angle to the normal of the incoming light beam. </a:t>
            </a:r>
            <a:r>
              <a:rPr lang="en-US" sz="2000" dirty="0" smtClean="0">
                <a:solidFill>
                  <a:srgbClr val="000000"/>
                </a:solidFill>
                <a:latin typeface="Comic Sans MS" panose="030F0702030302020204" pitchFamily="66" charset="0"/>
              </a:rPr>
              <a:t> </a:t>
            </a:r>
            <a:endParaRPr lang="en-US" sz="20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11" name="Rectangle 10"/>
              <p:cNvSpPr/>
              <p:nvPr/>
            </p:nvSpPr>
            <p:spPr>
              <a:xfrm>
                <a:off x="2161528" y="5143976"/>
                <a:ext cx="41793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𝜗</m:t>
                      </m:r>
                    </m:oMath>
                  </m:oMathPara>
                </a14:m>
                <a:endParaRPr lang="en-US" sz="2000" dirty="0">
                  <a:latin typeface="Comic Sans MS" panose="030F0702030302020204" pitchFamily="66"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161528" y="5143976"/>
                <a:ext cx="417935" cy="40011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9995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1322" y="846078"/>
            <a:ext cx="7863298" cy="5092336"/>
          </a:xfrm>
          <a:prstGeom prst="rect">
            <a:avLst/>
          </a:prstGeom>
        </p:spPr>
      </p:pic>
      <p:sp>
        <p:nvSpPr>
          <p:cNvPr id="5" name="Rectangle 4"/>
          <p:cNvSpPr/>
          <p:nvPr/>
        </p:nvSpPr>
        <p:spPr>
          <a:xfrm>
            <a:off x="2007477" y="203492"/>
            <a:ext cx="8723586" cy="369332"/>
          </a:xfrm>
          <a:prstGeom prst="rect">
            <a:avLst/>
          </a:prstGeom>
        </p:spPr>
        <p:txBody>
          <a:bodyPr wrap="square">
            <a:spAutoFit/>
          </a:bodyPr>
          <a:lstStyle/>
          <a:p>
            <a:r>
              <a:rPr lang="en-US" dirty="0" smtClean="0">
                <a:solidFill>
                  <a:srgbClr val="000000"/>
                </a:solidFill>
                <a:latin typeface="Comic Sans MS" panose="030F0702030302020204" pitchFamily="66" charset="0"/>
              </a:rPr>
              <a:t>Fig </a:t>
            </a:r>
            <a:r>
              <a:rPr lang="en-US" dirty="0">
                <a:solidFill>
                  <a:srgbClr val="000000"/>
                </a:solidFill>
                <a:latin typeface="Comic Sans MS" panose="030F0702030302020204" pitchFamily="66" charset="0"/>
              </a:rPr>
              <a:t>gives the generalized plot for an airy function over the range  </a:t>
            </a:r>
            <a:r>
              <a:rPr lang="en-US" dirty="0" smtClean="0">
                <a:solidFill>
                  <a:srgbClr val="000000"/>
                </a:solidFill>
                <a:latin typeface="Comic Sans MS" panose="030F0702030302020204" pitchFamily="66" charset="0"/>
              </a:rPr>
              <a:t>-3</a:t>
            </a:r>
            <a:r>
              <a:rPr lang="el-GR" dirty="0" smtClean="0">
                <a:solidFill>
                  <a:srgbClr val="000000"/>
                </a:solidFill>
                <a:latin typeface="Comic Sans MS" panose="030F0702030302020204" pitchFamily="66" charset="0"/>
                <a:cs typeface="Calibri" panose="020F0502020204030204" pitchFamily="34" charset="0"/>
              </a:rPr>
              <a:t>π</a:t>
            </a:r>
            <a:r>
              <a:rPr lang="en-US" dirty="0" smtClean="0">
                <a:solidFill>
                  <a:srgbClr val="000000"/>
                </a:solidFill>
                <a:latin typeface="Comic Sans MS" panose="030F0702030302020204" pitchFamily="66" charset="0"/>
              </a:rPr>
              <a:t> </a:t>
            </a:r>
            <a:r>
              <a:rPr lang="en-US" dirty="0" smtClean="0">
                <a:solidFill>
                  <a:srgbClr val="000000"/>
                </a:solidFill>
                <a:latin typeface="Comic Sans MS" panose="030F0702030302020204" pitchFamily="66" charset="0"/>
                <a:cs typeface="Calibri" panose="020F0502020204030204" pitchFamily="34" charset="0"/>
              </a:rPr>
              <a:t>≤</a:t>
            </a:r>
            <a:r>
              <a:rPr lang="el-GR" dirty="0" smtClean="0">
                <a:solidFill>
                  <a:srgbClr val="000000"/>
                </a:solidFill>
                <a:latin typeface="Comic Sans MS" panose="030F0702030302020204" pitchFamily="66" charset="0"/>
                <a:cs typeface="Calibri" panose="020F0502020204030204" pitchFamily="34" charset="0"/>
              </a:rPr>
              <a:t>Φ≤</a:t>
            </a:r>
            <a:r>
              <a:rPr lang="en-US" dirty="0" smtClean="0">
                <a:solidFill>
                  <a:srgbClr val="000000"/>
                </a:solidFill>
                <a:latin typeface="Comic Sans MS" panose="030F0702030302020204" pitchFamily="66" charset="0"/>
              </a:rPr>
              <a:t>3</a:t>
            </a:r>
            <a:r>
              <a:rPr lang="el-GR" dirty="0" smtClean="0">
                <a:solidFill>
                  <a:srgbClr val="000000"/>
                </a:solidFill>
                <a:latin typeface="Comic Sans MS" panose="030F0702030302020204" pitchFamily="66" charset="0"/>
                <a:cs typeface="Calibri" panose="020F0502020204030204" pitchFamily="34" charset="0"/>
              </a:rPr>
              <a:t>π</a:t>
            </a:r>
            <a:r>
              <a:rPr lang="en-US" dirty="0" smtClean="0">
                <a:solidFill>
                  <a:srgbClr val="000000"/>
                </a:solidFill>
                <a:latin typeface="Comic Sans MS" panose="030F0702030302020204" pitchFamily="66" charset="0"/>
              </a:rPr>
              <a:t> </a:t>
            </a:r>
          </a:p>
        </p:txBody>
      </p:sp>
      <p:sp>
        <p:nvSpPr>
          <p:cNvPr id="6" name="Rectangle 5"/>
          <p:cNvSpPr/>
          <p:nvPr/>
        </p:nvSpPr>
        <p:spPr>
          <a:xfrm>
            <a:off x="147146" y="6211669"/>
            <a:ext cx="12044854" cy="646331"/>
          </a:xfrm>
          <a:prstGeom prst="rect">
            <a:avLst/>
          </a:prstGeom>
        </p:spPr>
        <p:txBody>
          <a:bodyPr wrap="square">
            <a:spAutoFit/>
          </a:bodyPr>
          <a:lstStyle/>
          <a:p>
            <a:r>
              <a:rPr lang="en-US" dirty="0">
                <a:solidFill>
                  <a:srgbClr val="000000"/>
                </a:solidFill>
                <a:latin typeface="Comic Sans MS" panose="030F0702030302020204" pitchFamily="66" charset="0"/>
              </a:rPr>
              <a:t>Fig. The behavior of resonant wavelength in Fabry-Perot cavity for three values of mirror reflectivity based on Airy function </a:t>
            </a:r>
            <a:endParaRPr lang="en-US" dirty="0">
              <a:latin typeface="Comic Sans MS" panose="030F0702030302020204" pitchFamily="66" charset="0"/>
            </a:endParaRPr>
          </a:p>
        </p:txBody>
      </p:sp>
    </p:spTree>
    <p:extLst>
      <p:ext uri="{BB962C8B-B14F-4D97-AF65-F5344CB8AC3E}">
        <p14:creationId xmlns:p14="http://schemas.microsoft.com/office/powerpoint/2010/main" val="4032255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186" y="115588"/>
            <a:ext cx="11666483" cy="1938992"/>
          </a:xfrm>
          <a:prstGeom prst="rect">
            <a:avLst/>
          </a:prstGeom>
        </p:spPr>
        <p:txBody>
          <a:bodyPr wrap="square">
            <a:spAutoFit/>
          </a:bodyPr>
          <a:lstStyle/>
          <a:p>
            <a:pPr marL="342900" indent="-342900" algn="just">
              <a:buFont typeface="Arial" panose="020B0604020202020204" pitchFamily="34" charset="0"/>
              <a:buChar char="•"/>
            </a:pPr>
            <a:r>
              <a:rPr lang="en-US" sz="2400" dirty="0" smtClean="0">
                <a:solidFill>
                  <a:srgbClr val="000000"/>
                </a:solidFill>
                <a:latin typeface="Comic Sans MS" panose="030F0702030302020204" pitchFamily="66" charset="0"/>
              </a:rPr>
              <a:t>Fig </a:t>
            </a:r>
            <a:r>
              <a:rPr lang="en-US" sz="2400" dirty="0">
                <a:solidFill>
                  <a:srgbClr val="000000"/>
                </a:solidFill>
                <a:latin typeface="Comic Sans MS" panose="030F0702030302020204" pitchFamily="66" charset="0"/>
              </a:rPr>
              <a:t>shows that the power transfer function is periodic in f. </a:t>
            </a:r>
          </a:p>
          <a:p>
            <a:pPr marL="342900" indent="-342900" algn="just">
              <a:buFont typeface="Arial" panose="020B0604020202020204" pitchFamily="34" charset="0"/>
              <a:buChar char="•"/>
            </a:pPr>
            <a:r>
              <a:rPr lang="en-US" sz="2400" dirty="0" smtClean="0">
                <a:solidFill>
                  <a:srgbClr val="000000"/>
                </a:solidFill>
                <a:latin typeface="Comic Sans MS" panose="030F0702030302020204" pitchFamily="66" charset="0"/>
              </a:rPr>
              <a:t>The </a:t>
            </a:r>
            <a:r>
              <a:rPr lang="en-US" sz="2400" dirty="0">
                <a:solidFill>
                  <a:srgbClr val="000000"/>
                </a:solidFill>
                <a:latin typeface="Comic Sans MS" panose="030F0702030302020204" pitchFamily="66" charset="0"/>
              </a:rPr>
              <a:t>peaks of the spacing called the passbands occur at those wavelengths that satisfy the condition N =2nD, where N is an integer. </a:t>
            </a:r>
            <a:r>
              <a:rPr lang="en-US" sz="2400" dirty="0" smtClean="0">
                <a:solidFill>
                  <a:srgbClr val="000000"/>
                </a:solidFill>
                <a:latin typeface="Comic Sans MS" panose="030F0702030302020204" pitchFamily="66" charset="0"/>
              </a:rPr>
              <a:t> </a:t>
            </a:r>
            <a:endParaRPr lang="en-US" sz="2400" dirty="0">
              <a:solidFill>
                <a:srgbClr val="000000"/>
              </a:solidFill>
              <a:latin typeface="Comic Sans MS" panose="030F0702030302020204" pitchFamily="66" charset="0"/>
            </a:endParaRPr>
          </a:p>
          <a:p>
            <a:pPr marL="342900" indent="-342900" algn="just">
              <a:buFont typeface="Arial" panose="020B0604020202020204" pitchFamily="34" charset="0"/>
              <a:buChar char="•"/>
            </a:pPr>
            <a:r>
              <a:rPr lang="en-US" sz="2400" dirty="0" smtClean="0">
                <a:solidFill>
                  <a:srgbClr val="000000"/>
                </a:solidFill>
                <a:latin typeface="Comic Sans MS" panose="030F0702030302020204" pitchFamily="66" charset="0"/>
              </a:rPr>
              <a:t>The </a:t>
            </a:r>
            <a:r>
              <a:rPr lang="en-US" sz="2400" dirty="0">
                <a:solidFill>
                  <a:srgbClr val="000000"/>
                </a:solidFill>
                <a:latin typeface="Comic Sans MS" panose="030F0702030302020204" pitchFamily="66" charset="0"/>
              </a:rPr>
              <a:t>distance between the adjacent peaks is called the free spectral range or FSR given by </a:t>
            </a:r>
          </a:p>
        </p:txBody>
      </p:sp>
      <p:sp>
        <p:nvSpPr>
          <p:cNvPr id="5" name="Rectangle 4"/>
          <p:cNvSpPr/>
          <p:nvPr/>
        </p:nvSpPr>
        <p:spPr>
          <a:xfrm>
            <a:off x="367863" y="3433558"/>
            <a:ext cx="11487806" cy="1200329"/>
          </a:xfrm>
          <a:prstGeom prst="rect">
            <a:avLst/>
          </a:prstGeom>
        </p:spPr>
        <p:txBody>
          <a:bodyPr wrap="square">
            <a:spAutoFit/>
          </a:bodyPr>
          <a:lstStyle/>
          <a:p>
            <a:r>
              <a:rPr lang="en-US" sz="2400" dirty="0" smtClean="0">
                <a:solidFill>
                  <a:srgbClr val="000000"/>
                </a:solidFill>
                <a:latin typeface="Comic Sans MS" panose="030F0702030302020204" pitchFamily="66" charset="0"/>
              </a:rPr>
              <a:t>The </a:t>
            </a:r>
            <a:r>
              <a:rPr lang="en-US" sz="2400" dirty="0">
                <a:solidFill>
                  <a:srgbClr val="000000"/>
                </a:solidFill>
                <a:latin typeface="Comic Sans MS" panose="030F0702030302020204" pitchFamily="66" charset="0"/>
              </a:rPr>
              <a:t>finesse F of the filter gives an approximation of the number of wavelength that a filter can accommodate and given by the ratio of full spectrum range to the full width half maximum i.e. </a:t>
            </a:r>
          </a:p>
        </p:txBody>
      </p:sp>
      <p:pic>
        <p:nvPicPr>
          <p:cNvPr id="6" name="Picture 5"/>
          <p:cNvPicPr>
            <a:picLocks noChangeAspect="1"/>
          </p:cNvPicPr>
          <p:nvPr/>
        </p:nvPicPr>
        <p:blipFill>
          <a:blip r:embed="rId2"/>
          <a:stretch>
            <a:fillRect/>
          </a:stretch>
        </p:blipFill>
        <p:spPr>
          <a:xfrm>
            <a:off x="3928850" y="1704591"/>
            <a:ext cx="2676899" cy="1448002"/>
          </a:xfrm>
          <a:prstGeom prst="rect">
            <a:avLst/>
          </a:prstGeom>
        </p:spPr>
      </p:pic>
      <p:pic>
        <p:nvPicPr>
          <p:cNvPr id="7" name="Picture 6"/>
          <p:cNvPicPr>
            <a:picLocks noChangeAspect="1"/>
          </p:cNvPicPr>
          <p:nvPr/>
        </p:nvPicPr>
        <p:blipFill>
          <a:blip r:embed="rId3"/>
          <a:stretch>
            <a:fillRect/>
          </a:stretch>
        </p:blipFill>
        <p:spPr>
          <a:xfrm>
            <a:off x="4076508" y="4531571"/>
            <a:ext cx="2381582" cy="1505160"/>
          </a:xfrm>
          <a:prstGeom prst="rect">
            <a:avLst/>
          </a:prstGeom>
        </p:spPr>
      </p:pic>
    </p:spTree>
    <p:extLst>
      <p:ext uri="{BB962C8B-B14F-4D97-AF65-F5344CB8AC3E}">
        <p14:creationId xmlns:p14="http://schemas.microsoft.com/office/powerpoint/2010/main" val="416059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186" y="238413"/>
            <a:ext cx="11740055" cy="1384995"/>
          </a:xfrm>
          <a:prstGeom prst="rect">
            <a:avLst/>
          </a:prstGeom>
        </p:spPr>
        <p:txBody>
          <a:bodyPr wrap="square">
            <a:spAutoFit/>
          </a:bodyPr>
          <a:lstStyle/>
          <a:p>
            <a:pPr algn="just"/>
            <a:r>
              <a:rPr lang="en-US" sz="2800" dirty="0" smtClean="0">
                <a:solidFill>
                  <a:srgbClr val="000000"/>
                </a:solidFill>
                <a:latin typeface="Comic Sans MS" panose="030F0702030302020204" pitchFamily="66" charset="0"/>
              </a:rPr>
              <a:t>To </a:t>
            </a:r>
            <a:r>
              <a:rPr lang="en-US" sz="2800" dirty="0">
                <a:solidFill>
                  <a:srgbClr val="000000"/>
                </a:solidFill>
                <a:latin typeface="Comic Sans MS" panose="030F0702030302020204" pitchFamily="66" charset="0"/>
              </a:rPr>
              <a:t>create a wavelength multiplexing device for combining or separating N wavelength channels, one needs to cascade N-1 thin film filters. </a:t>
            </a:r>
          </a:p>
        </p:txBody>
      </p:sp>
      <p:pic>
        <p:nvPicPr>
          <p:cNvPr id="5" name="Picture 4"/>
          <p:cNvPicPr>
            <a:picLocks noChangeAspect="1"/>
          </p:cNvPicPr>
          <p:nvPr/>
        </p:nvPicPr>
        <p:blipFill>
          <a:blip r:embed="rId2"/>
          <a:stretch>
            <a:fillRect/>
          </a:stretch>
        </p:blipFill>
        <p:spPr>
          <a:xfrm>
            <a:off x="2707824" y="1760832"/>
            <a:ext cx="5851440" cy="4128321"/>
          </a:xfrm>
          <a:prstGeom prst="rect">
            <a:avLst/>
          </a:prstGeom>
        </p:spPr>
      </p:pic>
    </p:spTree>
    <p:extLst>
      <p:ext uri="{BB962C8B-B14F-4D97-AF65-F5344CB8AC3E}">
        <p14:creationId xmlns:p14="http://schemas.microsoft.com/office/powerpoint/2010/main" val="576914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289" y="807948"/>
            <a:ext cx="11771587" cy="5509200"/>
          </a:xfrm>
          <a:prstGeom prst="rect">
            <a:avLst/>
          </a:prstGeom>
        </p:spPr>
        <p:txBody>
          <a:bodyPr wrap="square">
            <a:spAutoFit/>
          </a:bodyPr>
          <a:lstStyle/>
          <a:p>
            <a:pPr algn="just"/>
            <a:r>
              <a:rPr lang="en-US" sz="2800" dirty="0">
                <a:latin typeface="Wingdings" panose="05000000000000000000" pitchFamily="2" charset="2"/>
              </a:rPr>
              <a:t> </a:t>
            </a:r>
            <a:r>
              <a:rPr lang="en-US" sz="2800" dirty="0">
                <a:latin typeface="Calibri" panose="020F0502020204030204" pitchFamily="34" charset="0"/>
              </a:rPr>
              <a:t>Fig. illustrates a multiplexing function for the four wavelengths </a:t>
            </a:r>
            <a:r>
              <a:rPr lang="en-US" sz="3200" b="0" i="0" u="none" strike="noStrike" baseline="0" dirty="0" smtClean="0">
                <a:latin typeface="Symbol" panose="05050102010706020507" pitchFamily="18" charset="2"/>
              </a:rPr>
              <a:t></a:t>
            </a:r>
            <a:r>
              <a:rPr lang="en-US" sz="3200" b="0" i="0" u="none" strike="noStrike" baseline="-25000" dirty="0" smtClean="0">
                <a:latin typeface="Symbol" panose="05050102010706020507" pitchFamily="18" charset="2"/>
              </a:rPr>
              <a:t>1</a:t>
            </a:r>
            <a:r>
              <a:rPr lang="en-US" sz="2800" dirty="0" smtClean="0">
                <a:latin typeface="Calibri" panose="020F0502020204030204" pitchFamily="34" charset="0"/>
              </a:rPr>
              <a:t>,</a:t>
            </a:r>
            <a:r>
              <a:rPr lang="en-US" sz="3200" b="0" i="0" u="none" strike="noStrike" baseline="0" dirty="0" smtClean="0">
                <a:latin typeface="Symbol" panose="05050102010706020507" pitchFamily="18" charset="2"/>
              </a:rPr>
              <a:t></a:t>
            </a:r>
            <a:r>
              <a:rPr lang="en-US" sz="3200" b="0" i="0" u="none" strike="noStrike" baseline="-25000" dirty="0" smtClean="0">
                <a:latin typeface="Symbol" panose="05050102010706020507" pitchFamily="18" charset="2"/>
              </a:rPr>
              <a:t>2</a:t>
            </a:r>
            <a:r>
              <a:rPr lang="en-US" sz="2800" dirty="0" smtClean="0">
                <a:latin typeface="Calibri" panose="020F0502020204030204" pitchFamily="34" charset="0"/>
              </a:rPr>
              <a:t>,</a:t>
            </a:r>
            <a:r>
              <a:rPr lang="en-US" sz="3200" b="0" i="0" u="none" strike="noStrike" baseline="0" dirty="0" smtClean="0">
                <a:latin typeface="Symbol" panose="05050102010706020507" pitchFamily="18" charset="2"/>
              </a:rPr>
              <a:t></a:t>
            </a:r>
            <a:r>
              <a:rPr lang="en-US" sz="3200" b="0" i="0" u="none" strike="noStrike" baseline="-25000" dirty="0" smtClean="0">
                <a:latin typeface="Symbol" panose="05050102010706020507" pitchFamily="18" charset="2"/>
              </a:rPr>
              <a:t>3</a:t>
            </a:r>
            <a:r>
              <a:rPr lang="en-US" sz="2800" dirty="0" smtClean="0">
                <a:latin typeface="Calibri" panose="020F0502020204030204" pitchFamily="34" charset="0"/>
              </a:rPr>
              <a:t>,</a:t>
            </a:r>
            <a:r>
              <a:rPr lang="en-US" sz="3200" b="0" i="0" u="none" strike="noStrike" baseline="0" dirty="0" smtClean="0">
                <a:latin typeface="Symbol" panose="05050102010706020507" pitchFamily="18" charset="2"/>
              </a:rPr>
              <a:t></a:t>
            </a:r>
            <a:r>
              <a:rPr lang="en-US" sz="3200" b="0" i="0" u="none" strike="noStrike" baseline="-25000" dirty="0" smtClean="0">
                <a:latin typeface="Symbol" panose="05050102010706020507" pitchFamily="18" charset="2"/>
              </a:rPr>
              <a:t>4</a:t>
            </a:r>
            <a:r>
              <a:rPr lang="en-US" sz="2800" dirty="0" smtClean="0">
                <a:latin typeface="Calibri" panose="020F0502020204030204" pitchFamily="34" charset="0"/>
              </a:rPr>
              <a:t>. </a:t>
            </a:r>
            <a:r>
              <a:rPr lang="en-US" sz="2800" dirty="0">
                <a:latin typeface="Calibri" panose="020F0502020204030204" pitchFamily="34" charset="0"/>
              </a:rPr>
              <a:t>Here the filters labeled</a:t>
            </a:r>
          </a:p>
          <a:p>
            <a:pPr algn="just"/>
            <a:r>
              <a:rPr lang="en-US" sz="2800" dirty="0" smtClean="0">
                <a:latin typeface="Calibri" panose="020F0502020204030204" pitchFamily="34" charset="0"/>
              </a:rPr>
              <a:t>TFF</a:t>
            </a:r>
            <a:r>
              <a:rPr lang="en-US" sz="2800" baseline="-25000" dirty="0" smtClean="0">
                <a:latin typeface="Calibri" panose="020F0502020204030204" pitchFamily="34" charset="0"/>
              </a:rPr>
              <a:t>2</a:t>
            </a:r>
            <a:r>
              <a:rPr lang="en-US" sz="2800" dirty="0" smtClean="0">
                <a:latin typeface="Calibri" panose="020F0502020204030204" pitchFamily="34" charset="0"/>
              </a:rPr>
              <a:t>,TFF</a:t>
            </a:r>
            <a:r>
              <a:rPr lang="en-US" sz="2800" baseline="-25000" dirty="0" smtClean="0">
                <a:latin typeface="Calibri" panose="020F0502020204030204" pitchFamily="34" charset="0"/>
              </a:rPr>
              <a:t>3 </a:t>
            </a:r>
            <a:r>
              <a:rPr lang="en-US" sz="2800" dirty="0" smtClean="0">
                <a:latin typeface="Calibri" panose="020F0502020204030204" pitchFamily="34" charset="0"/>
              </a:rPr>
              <a:t>and TFF</a:t>
            </a:r>
            <a:r>
              <a:rPr lang="en-US" sz="2800" baseline="-25000" dirty="0" smtClean="0">
                <a:latin typeface="Calibri" panose="020F0502020204030204" pitchFamily="34" charset="0"/>
              </a:rPr>
              <a:t>4 </a:t>
            </a:r>
            <a:r>
              <a:rPr lang="en-US" sz="2800" dirty="0" smtClean="0">
                <a:latin typeface="Calibri" panose="020F0502020204030204" pitchFamily="34" charset="0"/>
              </a:rPr>
              <a:t>pass </a:t>
            </a:r>
            <a:r>
              <a:rPr lang="en-US" sz="2800" dirty="0">
                <a:latin typeface="Calibri" panose="020F0502020204030204" pitchFamily="34" charset="0"/>
              </a:rPr>
              <a:t>wavelengths </a:t>
            </a:r>
            <a:r>
              <a:rPr lang="en-US" sz="3200" b="0" i="0" u="none" strike="noStrike" baseline="0" dirty="0" smtClean="0">
                <a:latin typeface="Symbol" panose="05050102010706020507" pitchFamily="18" charset="2"/>
              </a:rPr>
              <a:t></a:t>
            </a:r>
            <a:r>
              <a:rPr lang="en-US" sz="3200" b="0" i="0" u="none" strike="noStrike" baseline="-25000" dirty="0" smtClean="0">
                <a:latin typeface="Symbol" panose="05050102010706020507" pitchFamily="18" charset="2"/>
              </a:rPr>
              <a:t>2</a:t>
            </a:r>
            <a:r>
              <a:rPr lang="en-US" sz="2800" dirty="0" smtClean="0">
                <a:latin typeface="Calibri" panose="020F0502020204030204" pitchFamily="34" charset="0"/>
              </a:rPr>
              <a:t>,</a:t>
            </a:r>
            <a:r>
              <a:rPr lang="en-US" sz="3200" b="0" i="0" u="none" strike="noStrike" baseline="0" dirty="0" smtClean="0">
                <a:latin typeface="Symbol" panose="05050102010706020507" pitchFamily="18" charset="2"/>
              </a:rPr>
              <a:t></a:t>
            </a:r>
            <a:r>
              <a:rPr lang="en-US" sz="3200" b="0" i="0" u="none" strike="noStrike" baseline="-25000" dirty="0" smtClean="0">
                <a:latin typeface="Symbol" panose="05050102010706020507" pitchFamily="18" charset="2"/>
              </a:rPr>
              <a:t>3</a:t>
            </a:r>
            <a:r>
              <a:rPr lang="en-US" sz="1050" b="0" i="0" u="none" strike="noStrike" baseline="0" dirty="0" smtClean="0">
                <a:latin typeface="Calibri" panose="020F0502020204030204" pitchFamily="34" charset="0"/>
              </a:rPr>
              <a:t> </a:t>
            </a:r>
            <a:r>
              <a:rPr lang="en-US" sz="2800" dirty="0">
                <a:latin typeface="Calibri" panose="020F0502020204030204" pitchFamily="34" charset="0"/>
              </a:rPr>
              <a:t>and </a:t>
            </a:r>
            <a:r>
              <a:rPr lang="en-US" sz="3200" b="0" i="0" u="none" strike="noStrike" baseline="0" dirty="0" smtClean="0">
                <a:latin typeface="Symbol" panose="05050102010706020507" pitchFamily="18" charset="2"/>
              </a:rPr>
              <a:t></a:t>
            </a:r>
            <a:r>
              <a:rPr lang="en-US" sz="3200" b="0" i="0" u="none" strike="noStrike" baseline="-25000" dirty="0" smtClean="0">
                <a:latin typeface="Symbol" panose="05050102010706020507" pitchFamily="18" charset="2"/>
              </a:rPr>
              <a:t>4</a:t>
            </a:r>
            <a:r>
              <a:rPr lang="en-US" sz="1050" b="0" i="0" u="none" strike="noStrike" baseline="0" dirty="0" smtClean="0">
                <a:latin typeface="Calibri" panose="020F0502020204030204" pitchFamily="34" charset="0"/>
              </a:rPr>
              <a:t> </a:t>
            </a:r>
            <a:r>
              <a:rPr lang="en-US" sz="2800" dirty="0">
                <a:latin typeface="Calibri" panose="020F0502020204030204" pitchFamily="34" charset="0"/>
              </a:rPr>
              <a:t>respectively and reflect all others.</a:t>
            </a:r>
          </a:p>
          <a:p>
            <a:pPr algn="just"/>
            <a:r>
              <a:rPr lang="en-US" sz="2800" dirty="0">
                <a:latin typeface="Wingdings" panose="05000000000000000000" pitchFamily="2" charset="2"/>
              </a:rPr>
              <a:t> </a:t>
            </a:r>
            <a:r>
              <a:rPr lang="en-US" sz="2800" dirty="0">
                <a:latin typeface="Calibri" panose="020F0502020204030204" pitchFamily="34" charset="0"/>
              </a:rPr>
              <a:t>First filter TFF</a:t>
            </a:r>
            <a:r>
              <a:rPr lang="en-US" sz="1050" b="0" i="0" u="none" strike="noStrike" baseline="0" dirty="0" smtClean="0">
                <a:latin typeface="Calibri" panose="020F0502020204030204" pitchFamily="34" charset="0"/>
              </a:rPr>
              <a:t>2 </a:t>
            </a:r>
            <a:r>
              <a:rPr lang="en-US" sz="2800" dirty="0">
                <a:latin typeface="Calibri" panose="020F0502020204030204" pitchFamily="34" charset="0"/>
              </a:rPr>
              <a:t>reflects </a:t>
            </a:r>
            <a:r>
              <a:rPr lang="en-US" sz="3200" b="0" i="0" u="none" strike="noStrike" baseline="0" dirty="0" smtClean="0">
                <a:latin typeface="Symbol" panose="05050102010706020507" pitchFamily="18" charset="2"/>
              </a:rPr>
              <a:t></a:t>
            </a:r>
            <a:r>
              <a:rPr lang="en-US" sz="3200" b="0" i="0" u="none" strike="noStrike" baseline="-25000" dirty="0" smtClean="0">
                <a:latin typeface="Symbol" panose="05050102010706020507" pitchFamily="18" charset="2"/>
              </a:rPr>
              <a:t>1 </a:t>
            </a:r>
            <a:r>
              <a:rPr lang="en-US" sz="2800" dirty="0" smtClean="0">
                <a:latin typeface="Calibri" panose="020F0502020204030204" pitchFamily="34" charset="0"/>
              </a:rPr>
              <a:t>and </a:t>
            </a:r>
            <a:r>
              <a:rPr lang="en-US" sz="2800" dirty="0">
                <a:latin typeface="Calibri" panose="020F0502020204030204" pitchFamily="34" charset="0"/>
              </a:rPr>
              <a:t>allows </a:t>
            </a:r>
            <a:r>
              <a:rPr lang="en-US" sz="3200" b="0" i="0" u="none" strike="noStrike" baseline="0" dirty="0" smtClean="0">
                <a:latin typeface="Symbol" panose="05050102010706020507" pitchFamily="18" charset="2"/>
              </a:rPr>
              <a:t></a:t>
            </a:r>
            <a:r>
              <a:rPr lang="en-US" sz="3200" b="0" i="0" u="none" strike="noStrike" baseline="-25000" dirty="0" smtClean="0">
                <a:latin typeface="Symbol" panose="05050102010706020507" pitchFamily="18" charset="2"/>
              </a:rPr>
              <a:t>2 </a:t>
            </a:r>
            <a:r>
              <a:rPr lang="en-US" sz="1050" b="0" i="0" u="none" strike="noStrike" baseline="0" dirty="0" smtClean="0">
                <a:latin typeface="Calibri" panose="020F0502020204030204" pitchFamily="34" charset="0"/>
              </a:rPr>
              <a:t> </a:t>
            </a:r>
            <a:r>
              <a:rPr lang="en-US" sz="2800" dirty="0">
                <a:latin typeface="Calibri" panose="020F0502020204030204" pitchFamily="34" charset="0"/>
              </a:rPr>
              <a:t>to pass through. These two signals then are reflected from</a:t>
            </a:r>
          </a:p>
          <a:p>
            <a:pPr algn="just"/>
            <a:r>
              <a:rPr lang="en-US" sz="2800" dirty="0" smtClean="0">
                <a:latin typeface="Calibri" panose="020F0502020204030204" pitchFamily="34" charset="0"/>
              </a:rPr>
              <a:t>TFF</a:t>
            </a:r>
            <a:r>
              <a:rPr lang="en-US" sz="2800" baseline="-25000" dirty="0" smtClean="0">
                <a:latin typeface="Calibri" panose="020F0502020204030204" pitchFamily="34" charset="0"/>
              </a:rPr>
              <a:t>3</a:t>
            </a:r>
            <a:r>
              <a:rPr lang="en-US" sz="2800" dirty="0" smtClean="0">
                <a:latin typeface="Calibri" panose="020F0502020204030204" pitchFamily="34" charset="0"/>
              </a:rPr>
              <a:t>where </a:t>
            </a:r>
            <a:r>
              <a:rPr lang="en-US" sz="2800" dirty="0">
                <a:latin typeface="Calibri" panose="020F0502020204030204" pitchFamily="34" charset="0"/>
              </a:rPr>
              <a:t>they are joined by </a:t>
            </a:r>
            <a:r>
              <a:rPr lang="en-US" sz="3200" b="0" i="0" u="none" strike="noStrike" baseline="0" dirty="0" smtClean="0">
                <a:latin typeface="Symbol" panose="05050102010706020507" pitchFamily="18" charset="2"/>
              </a:rPr>
              <a:t></a:t>
            </a:r>
            <a:r>
              <a:rPr lang="en-US" sz="3200" b="0" i="0" u="none" strike="noStrike" baseline="-25000" dirty="0" smtClean="0">
                <a:latin typeface="Symbol" panose="05050102010706020507" pitchFamily="18" charset="2"/>
              </a:rPr>
              <a:t>3</a:t>
            </a:r>
            <a:r>
              <a:rPr lang="en-US" sz="2800" dirty="0" smtClean="0">
                <a:latin typeface="Calibri" panose="020F0502020204030204" pitchFamily="34" charset="0"/>
              </a:rPr>
              <a:t>. </a:t>
            </a:r>
            <a:r>
              <a:rPr lang="en-US" sz="2800" dirty="0">
                <a:latin typeface="Calibri" panose="020F0502020204030204" pitchFamily="34" charset="0"/>
              </a:rPr>
              <a:t>After similar process at </a:t>
            </a:r>
            <a:r>
              <a:rPr lang="en-US" sz="2800" dirty="0" smtClean="0">
                <a:latin typeface="Calibri" panose="020F0502020204030204" pitchFamily="34" charset="0"/>
              </a:rPr>
              <a:t>TFF</a:t>
            </a:r>
            <a:r>
              <a:rPr lang="en-US" sz="2800" baseline="-25000" dirty="0" smtClean="0">
                <a:latin typeface="Calibri" panose="020F0502020204030204" pitchFamily="34" charset="0"/>
              </a:rPr>
              <a:t>4 </a:t>
            </a:r>
            <a:r>
              <a:rPr lang="en-US" sz="2800" dirty="0" smtClean="0">
                <a:latin typeface="Calibri" panose="020F0502020204030204" pitchFamily="34" charset="0"/>
              </a:rPr>
              <a:t>the </a:t>
            </a:r>
            <a:r>
              <a:rPr lang="en-US" sz="2800" dirty="0">
                <a:latin typeface="Calibri" panose="020F0502020204030204" pitchFamily="34" charset="0"/>
              </a:rPr>
              <a:t>four wavelengths can be coupled</a:t>
            </a:r>
          </a:p>
          <a:p>
            <a:pPr algn="just"/>
            <a:r>
              <a:rPr lang="en-US" sz="2800" dirty="0">
                <a:latin typeface="Calibri" panose="020F0502020204030204" pitchFamily="34" charset="0"/>
              </a:rPr>
              <a:t>into a fiber by means of lens mechanism.</a:t>
            </a:r>
          </a:p>
          <a:p>
            <a:pPr algn="just"/>
            <a:r>
              <a:rPr lang="en-US" sz="2800" dirty="0">
                <a:latin typeface="Wingdings" panose="05000000000000000000" pitchFamily="2" charset="2"/>
              </a:rPr>
              <a:t> </a:t>
            </a:r>
            <a:r>
              <a:rPr lang="en-US" sz="2800" dirty="0">
                <a:latin typeface="Calibri" panose="020F0502020204030204" pitchFamily="34" charset="0"/>
              </a:rPr>
              <a:t>To separate the four wavelengths from one fiber into four independent channels the direction of the</a:t>
            </a:r>
          </a:p>
          <a:p>
            <a:pPr algn="just"/>
            <a:r>
              <a:rPr lang="en-US" sz="2800" dirty="0">
                <a:latin typeface="Calibri" panose="020F0502020204030204" pitchFamily="34" charset="0"/>
              </a:rPr>
              <a:t>arrows in Fig. are reversed.</a:t>
            </a:r>
            <a:endParaRPr lang="en-US" sz="2800" dirty="0"/>
          </a:p>
        </p:txBody>
      </p:sp>
    </p:spTree>
    <p:extLst>
      <p:ext uri="{BB962C8B-B14F-4D97-AF65-F5344CB8AC3E}">
        <p14:creationId xmlns:p14="http://schemas.microsoft.com/office/powerpoint/2010/main" val="3721131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3890" y="257532"/>
            <a:ext cx="7199586" cy="646331"/>
          </a:xfrm>
          <a:prstGeom prst="rect">
            <a:avLst/>
          </a:prstGeom>
        </p:spPr>
        <p:txBody>
          <a:bodyPr wrap="square">
            <a:spAutoFit/>
          </a:bodyPr>
          <a:lstStyle/>
          <a:p>
            <a:r>
              <a:rPr lang="en-US" sz="3600" b="1" dirty="0">
                <a:solidFill>
                  <a:srgbClr val="C00000"/>
                </a:solidFill>
                <a:latin typeface="Comic Sans MS" panose="030F0702030302020204" pitchFamily="66" charset="0"/>
              </a:rPr>
              <a:t>Active Optical Components: </a:t>
            </a:r>
            <a:endParaRPr lang="en-US" sz="3600" dirty="0">
              <a:solidFill>
                <a:srgbClr val="C00000"/>
              </a:solidFill>
              <a:latin typeface="Comic Sans MS" panose="030F0702030302020204" pitchFamily="66" charset="0"/>
            </a:endParaRPr>
          </a:p>
        </p:txBody>
      </p:sp>
      <p:sp>
        <p:nvSpPr>
          <p:cNvPr id="5" name="Rectangle 4"/>
          <p:cNvSpPr/>
          <p:nvPr/>
        </p:nvSpPr>
        <p:spPr>
          <a:xfrm>
            <a:off x="126124" y="1223841"/>
            <a:ext cx="11698014" cy="5016758"/>
          </a:xfrm>
          <a:prstGeom prst="rect">
            <a:avLst/>
          </a:prstGeom>
        </p:spPr>
        <p:txBody>
          <a:bodyPr wrap="square">
            <a:spAutoFit/>
          </a:bodyPr>
          <a:lstStyle/>
          <a:p>
            <a:pPr marL="457200" indent="-457200">
              <a:buFont typeface="Arial" panose="020B0604020202020204" pitchFamily="34" charset="0"/>
              <a:buChar char="•"/>
            </a:pPr>
            <a:r>
              <a:rPr lang="en-US" sz="3200" dirty="0" smtClean="0">
                <a:solidFill>
                  <a:srgbClr val="000000"/>
                </a:solidFill>
                <a:latin typeface="Comic Sans MS" panose="030F0702030302020204" pitchFamily="66" charset="0"/>
              </a:rPr>
              <a:t>Active </a:t>
            </a:r>
            <a:r>
              <a:rPr lang="en-US" sz="3200" dirty="0">
                <a:solidFill>
                  <a:srgbClr val="000000"/>
                </a:solidFill>
                <a:latin typeface="Comic Sans MS" panose="030F0702030302020204" pitchFamily="66" charset="0"/>
              </a:rPr>
              <a:t>optical components require some type of external energy either to perform their functions or to be used over a wide operating range, </a:t>
            </a:r>
            <a:r>
              <a:rPr lang="en-US" sz="3200" dirty="0" smtClean="0">
                <a:solidFill>
                  <a:srgbClr val="000000"/>
                </a:solidFill>
                <a:latin typeface="Comic Sans MS" panose="030F0702030302020204" pitchFamily="66" charset="0"/>
              </a:rPr>
              <a:t>thereby </a:t>
            </a:r>
            <a:r>
              <a:rPr lang="en-US" sz="3200" dirty="0">
                <a:solidFill>
                  <a:srgbClr val="000000"/>
                </a:solidFill>
                <a:latin typeface="Comic Sans MS" panose="030F0702030302020204" pitchFamily="66" charset="0"/>
              </a:rPr>
              <a:t>offering greater application flexibility. </a:t>
            </a:r>
          </a:p>
          <a:p>
            <a:pPr marL="457200" indent="-457200">
              <a:buFont typeface="Arial" panose="020B0604020202020204" pitchFamily="34" charset="0"/>
              <a:buChar char="•"/>
            </a:pPr>
            <a:r>
              <a:rPr lang="en-US" sz="3200" dirty="0" smtClean="0">
                <a:solidFill>
                  <a:srgbClr val="000000"/>
                </a:solidFill>
                <a:latin typeface="Comic Sans MS" panose="030F0702030302020204" pitchFamily="66" charset="0"/>
              </a:rPr>
              <a:t>These </a:t>
            </a:r>
            <a:r>
              <a:rPr lang="en-US" sz="3200" dirty="0">
                <a:solidFill>
                  <a:srgbClr val="000000"/>
                </a:solidFill>
                <a:latin typeface="Comic Sans MS" panose="030F0702030302020204" pitchFamily="66" charset="0"/>
              </a:rPr>
              <a:t>device include variable optical attenuators, tunable optical filters, dynamic gain equalizers, optical add/drop multiplexers, polarization controllers and dispersion compensators. </a:t>
            </a:r>
          </a:p>
          <a:p>
            <a:pPr marL="457200" indent="-457200">
              <a:buFont typeface="Arial" panose="020B0604020202020204" pitchFamily="34" charset="0"/>
              <a:buChar char="•"/>
            </a:pPr>
            <a:r>
              <a:rPr lang="en-US" sz="3200" dirty="0" smtClean="0">
                <a:solidFill>
                  <a:srgbClr val="000000"/>
                </a:solidFill>
                <a:latin typeface="Comic Sans MS" panose="030F0702030302020204" pitchFamily="66" charset="0"/>
              </a:rPr>
              <a:t>Many </a:t>
            </a:r>
            <a:r>
              <a:rPr lang="en-US" sz="3200" dirty="0">
                <a:solidFill>
                  <a:srgbClr val="000000"/>
                </a:solidFill>
                <a:latin typeface="Comic Sans MS" panose="030F0702030302020204" pitchFamily="66" charset="0"/>
              </a:rPr>
              <a:t>of the active optical components are based on using micro-</a:t>
            </a:r>
            <a:r>
              <a:rPr lang="en-US" sz="3200" dirty="0" err="1">
                <a:solidFill>
                  <a:srgbClr val="000000"/>
                </a:solidFill>
                <a:latin typeface="Comic Sans MS" panose="030F0702030302020204" pitchFamily="66" charset="0"/>
              </a:rPr>
              <a:t>electical</a:t>
            </a:r>
            <a:r>
              <a:rPr lang="en-US" sz="3200" dirty="0">
                <a:solidFill>
                  <a:srgbClr val="000000"/>
                </a:solidFill>
                <a:latin typeface="Comic Sans MS" panose="030F0702030302020204" pitchFamily="66" charset="0"/>
              </a:rPr>
              <a:t>-mechanical systems of MEMS technology. </a:t>
            </a:r>
          </a:p>
        </p:txBody>
      </p:sp>
    </p:spTree>
    <p:extLst>
      <p:ext uri="{BB962C8B-B14F-4D97-AF65-F5344CB8AC3E}">
        <p14:creationId xmlns:p14="http://schemas.microsoft.com/office/powerpoint/2010/main" val="2121649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8999" y="196334"/>
            <a:ext cx="2412840" cy="369332"/>
          </a:xfrm>
          <a:prstGeom prst="rect">
            <a:avLst/>
          </a:prstGeom>
        </p:spPr>
        <p:txBody>
          <a:bodyPr wrap="none">
            <a:spAutoFit/>
          </a:bodyPr>
          <a:lstStyle/>
          <a:p>
            <a:r>
              <a:rPr lang="en-US" b="1" dirty="0">
                <a:solidFill>
                  <a:srgbClr val="C00000"/>
                </a:solidFill>
                <a:latin typeface="Comic Sans MS" panose="030F0702030302020204" pitchFamily="66" charset="0"/>
              </a:rPr>
              <a:t>MEMS Technology: </a:t>
            </a:r>
            <a:endParaRPr lang="en-US" dirty="0">
              <a:solidFill>
                <a:srgbClr val="C00000"/>
              </a:solidFill>
              <a:latin typeface="Comic Sans MS" panose="030F0702030302020204" pitchFamily="66" charset="0"/>
            </a:endParaRPr>
          </a:p>
        </p:txBody>
      </p:sp>
      <p:sp>
        <p:nvSpPr>
          <p:cNvPr id="5" name="Rectangle 4"/>
          <p:cNvSpPr/>
          <p:nvPr/>
        </p:nvSpPr>
        <p:spPr>
          <a:xfrm>
            <a:off x="262759" y="565666"/>
            <a:ext cx="11740055" cy="1631216"/>
          </a:xfrm>
          <a:prstGeom prst="rect">
            <a:avLst/>
          </a:prstGeom>
        </p:spPr>
        <p:txBody>
          <a:bodyPr wrap="square">
            <a:spAutoFit/>
          </a:bodyPr>
          <a:lstStyle/>
          <a:p>
            <a:pPr marL="342900" indent="-342900" algn="just">
              <a:buFont typeface="Arial" panose="020B0604020202020204" pitchFamily="34" charset="0"/>
              <a:buChar char="•"/>
            </a:pPr>
            <a:r>
              <a:rPr lang="en-US" sz="2000" dirty="0" smtClean="0">
                <a:solidFill>
                  <a:srgbClr val="000000"/>
                </a:solidFill>
                <a:latin typeface="Comic Sans MS" panose="030F0702030302020204" pitchFamily="66" charset="0"/>
              </a:rPr>
              <a:t>MEMS </a:t>
            </a:r>
            <a:r>
              <a:rPr lang="en-US" sz="2000" dirty="0">
                <a:solidFill>
                  <a:srgbClr val="000000"/>
                </a:solidFill>
                <a:latin typeface="Comic Sans MS" panose="030F0702030302020204" pitchFamily="66" charset="0"/>
              </a:rPr>
              <a:t>is the acronym for micro electro mechanical systems. These are miniature devices that can combine mechanical, electrical and optical components to provide sensing and actuation functions by means of micro gears or movable levers, shutters or mirrors. </a:t>
            </a:r>
            <a:endParaRPr lang="en-US" sz="2000" dirty="0" smtClean="0">
              <a:solidFill>
                <a:srgbClr val="000000"/>
              </a:solidFill>
              <a:latin typeface="Comic Sans MS" panose="030F0702030302020204" pitchFamily="66" charset="0"/>
            </a:endParaRPr>
          </a:p>
          <a:p>
            <a:pPr marL="342900" indent="-342900" algn="just">
              <a:buFont typeface="Arial" panose="020B0604020202020204" pitchFamily="34" charset="0"/>
              <a:buChar char="•"/>
            </a:pPr>
            <a:r>
              <a:rPr lang="en-US" sz="2000" dirty="0" smtClean="0">
                <a:solidFill>
                  <a:srgbClr val="000000"/>
                </a:solidFill>
                <a:latin typeface="Comic Sans MS" panose="030F0702030302020204" pitchFamily="66" charset="0"/>
              </a:rPr>
              <a:t>These </a:t>
            </a:r>
            <a:r>
              <a:rPr lang="en-US" sz="2000" dirty="0">
                <a:solidFill>
                  <a:srgbClr val="000000"/>
                </a:solidFill>
                <a:latin typeface="Comic Sans MS" panose="030F0702030302020204" pitchFamily="66" charset="0"/>
              </a:rPr>
              <a:t>devices are widely used in automobile air-bag deployment systems, in ink-jet printer heads, for monitoring mechanical shock etc. </a:t>
            </a:r>
          </a:p>
        </p:txBody>
      </p:sp>
      <p:pic>
        <p:nvPicPr>
          <p:cNvPr id="6" name="Picture 5"/>
          <p:cNvPicPr>
            <a:picLocks noChangeAspect="1"/>
          </p:cNvPicPr>
          <p:nvPr/>
        </p:nvPicPr>
        <p:blipFill>
          <a:blip r:embed="rId2"/>
          <a:stretch>
            <a:fillRect/>
          </a:stretch>
        </p:blipFill>
        <p:spPr>
          <a:xfrm>
            <a:off x="3262876" y="2155904"/>
            <a:ext cx="5517779" cy="4258034"/>
          </a:xfrm>
          <a:prstGeom prst="rect">
            <a:avLst/>
          </a:prstGeom>
        </p:spPr>
      </p:pic>
      <p:sp>
        <p:nvSpPr>
          <p:cNvPr id="7" name="Rectangle 6"/>
          <p:cNvSpPr/>
          <p:nvPr/>
        </p:nvSpPr>
        <p:spPr>
          <a:xfrm>
            <a:off x="3193869" y="6413938"/>
            <a:ext cx="5586786" cy="369332"/>
          </a:xfrm>
          <a:prstGeom prst="rect">
            <a:avLst/>
          </a:prstGeom>
        </p:spPr>
        <p:txBody>
          <a:bodyPr wrap="none">
            <a:spAutoFit/>
          </a:bodyPr>
          <a:lstStyle/>
          <a:p>
            <a:r>
              <a:rPr lang="en-US" dirty="0">
                <a:solidFill>
                  <a:srgbClr val="000000"/>
                </a:solidFill>
                <a:latin typeface="Comic Sans MS" panose="030F0702030302020204" pitchFamily="66" charset="0"/>
              </a:rPr>
              <a:t>Fig. A simple example of MEMS actuation method </a:t>
            </a:r>
            <a:endParaRPr lang="en-US" dirty="0">
              <a:latin typeface="Comic Sans MS" panose="030F0702030302020204" pitchFamily="66" charset="0"/>
            </a:endParaRPr>
          </a:p>
        </p:txBody>
      </p:sp>
    </p:spTree>
    <p:extLst>
      <p:ext uri="{BB962C8B-B14F-4D97-AF65-F5344CB8AC3E}">
        <p14:creationId xmlns:p14="http://schemas.microsoft.com/office/powerpoint/2010/main" val="1637394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634" y="220717"/>
            <a:ext cx="11929242" cy="6555641"/>
          </a:xfrm>
          <a:prstGeom prst="rect">
            <a:avLst/>
          </a:prstGeom>
        </p:spPr>
        <p:txBody>
          <a:bodyPr wrap="square">
            <a:spAutoFit/>
          </a:bodyPr>
          <a:lstStyle/>
          <a:p>
            <a:pPr marL="285750" indent="-285750">
              <a:buFont typeface="Arial" panose="020B0604020202020204" pitchFamily="34" charset="0"/>
              <a:buChar char="•"/>
            </a:pPr>
            <a:r>
              <a:rPr lang="en-US" sz="2800" dirty="0" smtClean="0">
                <a:solidFill>
                  <a:srgbClr val="000000"/>
                </a:solidFill>
                <a:latin typeface="Comic Sans MS" panose="030F0702030302020204" pitchFamily="66" charset="0"/>
              </a:rPr>
              <a:t>Fig</a:t>
            </a:r>
            <a:r>
              <a:rPr lang="en-US" sz="2800" dirty="0">
                <a:solidFill>
                  <a:srgbClr val="000000"/>
                </a:solidFill>
                <a:latin typeface="Comic Sans MS" panose="030F0702030302020204" pitchFamily="66" charset="0"/>
              </a:rPr>
              <a:t>. shows a simple example of MEMS actuation method. At the top of the device there is thin suspended polysilicon beam that has typical length, width and thickness of 80μm, 10μm and 0.5μm. </a:t>
            </a:r>
            <a:endParaRPr lang="en-US" sz="2800" dirty="0" smtClean="0">
              <a:solidFill>
                <a:srgbClr val="000000"/>
              </a:solidFill>
              <a:latin typeface="Comic Sans MS" panose="030F0702030302020204" pitchFamily="66" charset="0"/>
            </a:endParaRPr>
          </a:p>
          <a:p>
            <a:pPr marL="285750" indent="-285750">
              <a:buFont typeface="Arial" panose="020B0604020202020204" pitchFamily="34" charset="0"/>
              <a:buChar char="•"/>
            </a:pPr>
            <a:r>
              <a:rPr lang="en-US" sz="2800" dirty="0" smtClean="0">
                <a:solidFill>
                  <a:srgbClr val="000000"/>
                </a:solidFill>
                <a:latin typeface="Comic Sans MS" panose="030F0702030302020204" pitchFamily="66" charset="0"/>
              </a:rPr>
              <a:t>At </a:t>
            </a:r>
            <a:r>
              <a:rPr lang="en-US" sz="2800" dirty="0">
                <a:solidFill>
                  <a:srgbClr val="000000"/>
                </a:solidFill>
                <a:latin typeface="Comic Sans MS" panose="030F0702030302020204" pitchFamily="66" charset="0"/>
              </a:rPr>
              <a:t>the bottom there is silicon ground plane which is covered by an insulator material. There is a gap of nominally 0.6μm between the beam and the insulator. </a:t>
            </a:r>
            <a:endParaRPr lang="en-US" sz="2800" dirty="0">
              <a:latin typeface="Comic Sans MS" panose="030F0702030302020204" pitchFamily="66" charset="0"/>
            </a:endParaRPr>
          </a:p>
          <a:p>
            <a:pPr marL="285750" indent="-285750">
              <a:buFont typeface="Arial" panose="020B0604020202020204" pitchFamily="34" charset="0"/>
              <a:buChar char="•"/>
            </a:pPr>
            <a:r>
              <a:rPr lang="en-US" sz="2800" dirty="0" smtClean="0">
                <a:latin typeface="Comic Sans MS" panose="030F0702030302020204" pitchFamily="66" charset="0"/>
              </a:rPr>
              <a:t>When </a:t>
            </a:r>
            <a:r>
              <a:rPr lang="en-US" sz="2800" dirty="0">
                <a:latin typeface="Comic Sans MS" panose="030F0702030302020204" pitchFamily="66" charset="0"/>
              </a:rPr>
              <a:t>a voltage is applied between the silicon ground plane and the polysilicon beam, the electric force pulls the beam down so that it makes contact with the lower structure. </a:t>
            </a:r>
          </a:p>
          <a:p>
            <a:pPr marL="285750" indent="-285750">
              <a:buFont typeface="Arial" panose="020B0604020202020204" pitchFamily="34" charset="0"/>
              <a:buChar char="•"/>
            </a:pPr>
            <a:r>
              <a:rPr lang="en-US" sz="2800" dirty="0" smtClean="0">
                <a:latin typeface="Comic Sans MS" panose="030F0702030302020204" pitchFamily="66" charset="0"/>
              </a:rPr>
              <a:t>Initially </a:t>
            </a:r>
            <a:r>
              <a:rPr lang="en-US" sz="2800" dirty="0">
                <a:latin typeface="Comic Sans MS" panose="030F0702030302020204" pitchFamily="66" charset="0"/>
              </a:rPr>
              <a:t>MEMS devices were based on silicon technology which is very stiff material that require higher voltages to achieve a given mechanical deflection. </a:t>
            </a:r>
          </a:p>
          <a:p>
            <a:pPr marL="285750" indent="-285750">
              <a:buFont typeface="Arial" panose="020B0604020202020204" pitchFamily="34" charset="0"/>
              <a:buChar char="•"/>
            </a:pPr>
            <a:r>
              <a:rPr lang="en-US" sz="2800" dirty="0" smtClean="0">
                <a:latin typeface="Comic Sans MS" panose="030F0702030302020204" pitchFamily="66" charset="0"/>
              </a:rPr>
              <a:t>To </a:t>
            </a:r>
            <a:r>
              <a:rPr lang="en-US" sz="2800" dirty="0">
                <a:latin typeface="Comic Sans MS" panose="030F0702030302020204" pitchFamily="66" charset="0"/>
              </a:rPr>
              <a:t>reduce these required forces, current MEMS devices are being made with soft rubber like material called elastomer. This is referred to as compliant MEMS or CMEMS. </a:t>
            </a:r>
          </a:p>
        </p:txBody>
      </p:sp>
    </p:spTree>
    <p:extLst>
      <p:ext uri="{BB962C8B-B14F-4D97-AF65-F5344CB8AC3E}">
        <p14:creationId xmlns:p14="http://schemas.microsoft.com/office/powerpoint/2010/main" val="3288864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7335" y="343479"/>
            <a:ext cx="4642618" cy="461665"/>
          </a:xfrm>
          <a:prstGeom prst="rect">
            <a:avLst/>
          </a:prstGeom>
        </p:spPr>
        <p:txBody>
          <a:bodyPr wrap="none">
            <a:spAutoFit/>
          </a:bodyPr>
          <a:lstStyle/>
          <a:p>
            <a:r>
              <a:rPr lang="en-US" sz="2400" b="1" dirty="0">
                <a:solidFill>
                  <a:srgbClr val="C00000"/>
                </a:solidFill>
                <a:latin typeface="Comic Sans MS" panose="030F0702030302020204" pitchFamily="66" charset="0"/>
              </a:rPr>
              <a:t>Variable optical attenuators: </a:t>
            </a:r>
            <a:endParaRPr lang="en-US" sz="2400" dirty="0">
              <a:solidFill>
                <a:srgbClr val="C00000"/>
              </a:solidFill>
              <a:latin typeface="Comic Sans MS" panose="030F0702030302020204" pitchFamily="66" charset="0"/>
            </a:endParaRPr>
          </a:p>
        </p:txBody>
      </p:sp>
      <p:sp>
        <p:nvSpPr>
          <p:cNvPr id="5" name="Rectangle 4"/>
          <p:cNvSpPr/>
          <p:nvPr/>
        </p:nvSpPr>
        <p:spPr>
          <a:xfrm>
            <a:off x="273270" y="954807"/>
            <a:ext cx="11719034" cy="5632311"/>
          </a:xfrm>
          <a:prstGeom prst="rect">
            <a:avLst/>
          </a:prstGeom>
        </p:spPr>
        <p:txBody>
          <a:bodyPr wrap="square">
            <a:spAutoFit/>
          </a:bodyPr>
          <a:lstStyle/>
          <a:p>
            <a:pPr marL="342900" indent="-342900" algn="just">
              <a:buFont typeface="Arial" panose="020B0604020202020204" pitchFamily="34" charset="0"/>
              <a:buChar char="•"/>
            </a:pPr>
            <a:r>
              <a:rPr lang="en-US" sz="2400" dirty="0" smtClean="0">
                <a:solidFill>
                  <a:srgbClr val="000000"/>
                </a:solidFill>
                <a:latin typeface="Comic Sans MS" panose="030F0702030302020204" pitchFamily="66" charset="0"/>
              </a:rPr>
              <a:t>A </a:t>
            </a:r>
            <a:r>
              <a:rPr lang="en-US" sz="2400" dirty="0">
                <a:solidFill>
                  <a:srgbClr val="000000"/>
                </a:solidFill>
                <a:latin typeface="Comic Sans MS" panose="030F0702030302020204" pitchFamily="66" charset="0"/>
              </a:rPr>
              <a:t>variable optical attenuator (VOA) offers dynamic signal level control. This device attenuates optical power by various means to control signal levels precisely without disturbing other properties of a light signal. </a:t>
            </a:r>
          </a:p>
          <a:p>
            <a:pPr marL="342900" indent="-342900" algn="just">
              <a:buFont typeface="Arial" panose="020B0604020202020204" pitchFamily="34" charset="0"/>
              <a:buChar char="•"/>
            </a:pPr>
            <a:r>
              <a:rPr lang="en-US" sz="2400" dirty="0" smtClean="0">
                <a:solidFill>
                  <a:srgbClr val="000000"/>
                </a:solidFill>
                <a:latin typeface="Comic Sans MS" panose="030F0702030302020204" pitchFamily="66" charset="0"/>
              </a:rPr>
              <a:t>They </a:t>
            </a:r>
            <a:r>
              <a:rPr lang="en-US" sz="2400" dirty="0">
                <a:solidFill>
                  <a:srgbClr val="000000"/>
                </a:solidFill>
                <a:latin typeface="Comic Sans MS" panose="030F0702030302020204" pitchFamily="66" charset="0"/>
              </a:rPr>
              <a:t>are polarization independent and have a dynamic range of 15 to 30dB. </a:t>
            </a:r>
          </a:p>
          <a:p>
            <a:pPr marL="342900" indent="-342900" algn="just">
              <a:buFont typeface="Arial" panose="020B0604020202020204" pitchFamily="34" charset="0"/>
              <a:buChar char="•"/>
            </a:pPr>
            <a:r>
              <a:rPr lang="en-US" sz="2400" dirty="0" smtClean="0">
                <a:solidFill>
                  <a:srgbClr val="000000"/>
                </a:solidFill>
                <a:latin typeface="Comic Sans MS" panose="030F0702030302020204" pitchFamily="66" charset="0"/>
              </a:rPr>
              <a:t>The </a:t>
            </a:r>
            <a:r>
              <a:rPr lang="en-US" sz="2400" dirty="0">
                <a:solidFill>
                  <a:srgbClr val="000000"/>
                </a:solidFill>
                <a:latin typeface="Comic Sans MS" panose="030F0702030302020204" pitchFamily="66" charset="0"/>
              </a:rPr>
              <a:t>control methods include mechanical, thermo-optic, MEMS or electro optic techniques. </a:t>
            </a:r>
          </a:p>
          <a:p>
            <a:pPr marL="342900" indent="-342900" algn="just">
              <a:buFont typeface="Arial" panose="020B0604020202020204" pitchFamily="34" charset="0"/>
              <a:buChar char="•"/>
            </a:pPr>
            <a:r>
              <a:rPr lang="en-US" sz="2400" dirty="0" smtClean="0">
                <a:solidFill>
                  <a:srgbClr val="000000"/>
                </a:solidFill>
                <a:latin typeface="Comic Sans MS" panose="030F0702030302020204" pitchFamily="66" charset="0"/>
              </a:rPr>
              <a:t>The </a:t>
            </a:r>
            <a:r>
              <a:rPr lang="en-US" sz="2400" dirty="0">
                <a:solidFill>
                  <a:srgbClr val="000000"/>
                </a:solidFill>
                <a:latin typeface="Comic Sans MS" panose="030F0702030302020204" pitchFamily="66" charset="0"/>
              </a:rPr>
              <a:t>mechanical control methods are reliable but have a low dynamic range and slow response time. </a:t>
            </a:r>
          </a:p>
          <a:p>
            <a:pPr marL="342900" indent="-342900" algn="just">
              <a:buFont typeface="Arial" panose="020B0604020202020204" pitchFamily="34" charset="0"/>
              <a:buChar char="•"/>
            </a:pPr>
            <a:r>
              <a:rPr lang="en-US" sz="2400" dirty="0" smtClean="0">
                <a:solidFill>
                  <a:srgbClr val="000000"/>
                </a:solidFill>
                <a:latin typeface="Comic Sans MS" panose="030F0702030302020204" pitchFamily="66" charset="0"/>
              </a:rPr>
              <a:t>Thermo-optic </a:t>
            </a:r>
            <a:r>
              <a:rPr lang="en-US" sz="2400" dirty="0">
                <a:solidFill>
                  <a:srgbClr val="000000"/>
                </a:solidFill>
                <a:latin typeface="Comic Sans MS" panose="030F0702030302020204" pitchFamily="66" charset="0"/>
              </a:rPr>
              <a:t>methods have high dynamic range, but are slow and require the use of thermoelectric cooler which may not be desirable. </a:t>
            </a:r>
          </a:p>
          <a:p>
            <a:pPr marL="342900" indent="-342900" algn="just">
              <a:buFont typeface="Arial" panose="020B0604020202020204" pitchFamily="34" charset="0"/>
              <a:buChar char="•"/>
            </a:pPr>
            <a:r>
              <a:rPr lang="en-US" sz="2400" dirty="0" smtClean="0">
                <a:solidFill>
                  <a:srgbClr val="000000"/>
                </a:solidFill>
                <a:latin typeface="Comic Sans MS" panose="030F0702030302020204" pitchFamily="66" charset="0"/>
              </a:rPr>
              <a:t>The </a:t>
            </a:r>
            <a:r>
              <a:rPr lang="en-US" sz="2400" dirty="0">
                <a:solidFill>
                  <a:srgbClr val="000000"/>
                </a:solidFill>
                <a:latin typeface="Comic Sans MS" panose="030F0702030302020204" pitchFamily="66" charset="0"/>
              </a:rPr>
              <a:t>two most popular control methods are MEMS based and electro-optic based techniques. </a:t>
            </a:r>
          </a:p>
          <a:p>
            <a:pPr marL="342900" indent="-342900" algn="just">
              <a:buFont typeface="Arial" panose="020B0604020202020204" pitchFamily="34" charset="0"/>
              <a:buChar char="•"/>
            </a:pPr>
            <a:r>
              <a:rPr lang="en-US" sz="2400" dirty="0" smtClean="0">
                <a:solidFill>
                  <a:srgbClr val="000000"/>
                </a:solidFill>
                <a:latin typeface="Comic Sans MS" panose="030F0702030302020204" pitchFamily="66" charset="0"/>
              </a:rPr>
              <a:t>For </a:t>
            </a:r>
            <a:r>
              <a:rPr lang="en-US" sz="2400" dirty="0">
                <a:solidFill>
                  <a:srgbClr val="000000"/>
                </a:solidFill>
                <a:latin typeface="Comic Sans MS" panose="030F0702030302020204" pitchFamily="66" charset="0"/>
              </a:rPr>
              <a:t>MEMS techniques an electrostatic actuation method is used where a voltage change across a pair of electrodes provides an electrostatic actuation force. This requires lower power levels than other methods and is the fastest. </a:t>
            </a:r>
          </a:p>
        </p:txBody>
      </p:sp>
    </p:spTree>
    <p:extLst>
      <p:ext uri="{BB962C8B-B14F-4D97-AF65-F5344CB8AC3E}">
        <p14:creationId xmlns:p14="http://schemas.microsoft.com/office/powerpoint/2010/main" val="1786595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849" y="0"/>
            <a:ext cx="3778599" cy="461665"/>
          </a:xfrm>
          <a:prstGeom prst="rect">
            <a:avLst/>
          </a:prstGeom>
        </p:spPr>
        <p:txBody>
          <a:bodyPr wrap="none">
            <a:spAutoFit/>
          </a:bodyPr>
          <a:lstStyle/>
          <a:p>
            <a:r>
              <a:rPr lang="en-US" sz="2400" b="1" dirty="0">
                <a:solidFill>
                  <a:srgbClr val="C00000"/>
                </a:solidFill>
                <a:latin typeface="Comic Sans MS" panose="030F0702030302020204" pitchFamily="66" charset="0"/>
              </a:rPr>
              <a:t>Tunable optical filters: </a:t>
            </a:r>
            <a:endParaRPr lang="en-US" sz="2400" dirty="0">
              <a:solidFill>
                <a:srgbClr val="C00000"/>
              </a:solidFill>
              <a:latin typeface="Comic Sans MS" panose="030F0702030302020204" pitchFamily="66" charset="0"/>
            </a:endParaRPr>
          </a:p>
        </p:txBody>
      </p:sp>
      <p:sp>
        <p:nvSpPr>
          <p:cNvPr id="5" name="Rectangle 4"/>
          <p:cNvSpPr/>
          <p:nvPr/>
        </p:nvSpPr>
        <p:spPr>
          <a:xfrm>
            <a:off x="588578" y="610511"/>
            <a:ext cx="11319643" cy="6001643"/>
          </a:xfrm>
          <a:prstGeom prst="rect">
            <a:avLst/>
          </a:prstGeom>
        </p:spPr>
        <p:txBody>
          <a:bodyPr wrap="square">
            <a:spAutoFit/>
          </a:bodyPr>
          <a:lstStyle/>
          <a:p>
            <a:pPr marL="457200" indent="-457200" algn="just">
              <a:buFont typeface="Arial" panose="020B0604020202020204" pitchFamily="34" charset="0"/>
              <a:buChar char="•"/>
            </a:pPr>
            <a:r>
              <a:rPr lang="en-US" sz="3200" dirty="0" smtClean="0">
                <a:solidFill>
                  <a:srgbClr val="000000"/>
                </a:solidFill>
                <a:latin typeface="Comic Sans MS" panose="030F0702030302020204" pitchFamily="66" charset="0"/>
              </a:rPr>
              <a:t>The </a:t>
            </a:r>
            <a:r>
              <a:rPr lang="en-US" sz="3200" dirty="0">
                <a:solidFill>
                  <a:srgbClr val="000000"/>
                </a:solidFill>
                <a:latin typeface="Comic Sans MS" panose="030F0702030302020204" pitchFamily="66" charset="0"/>
              </a:rPr>
              <a:t>two key technologies to make a tunable filter are MEMS based and Bragg grating based devices. </a:t>
            </a:r>
          </a:p>
          <a:p>
            <a:pPr marL="457200" indent="-457200" algn="just">
              <a:buFont typeface="Arial" panose="020B0604020202020204" pitchFamily="34" charset="0"/>
              <a:buChar char="•"/>
            </a:pPr>
            <a:r>
              <a:rPr lang="en-US" sz="3200" dirty="0" smtClean="0">
                <a:solidFill>
                  <a:srgbClr val="000000"/>
                </a:solidFill>
                <a:latin typeface="Comic Sans MS" panose="030F0702030302020204" pitchFamily="66" charset="0"/>
              </a:rPr>
              <a:t>MEMS </a:t>
            </a:r>
            <a:r>
              <a:rPr lang="en-US" sz="3200" dirty="0">
                <a:solidFill>
                  <a:srgbClr val="000000"/>
                </a:solidFill>
                <a:latin typeface="Comic Sans MS" panose="030F0702030302020204" pitchFamily="66" charset="0"/>
              </a:rPr>
              <a:t>based tunable filters have the advantage of wide tuning range and design flexibility. </a:t>
            </a:r>
          </a:p>
          <a:p>
            <a:pPr algn="just"/>
            <a:r>
              <a:rPr lang="en-US" sz="3200" dirty="0">
                <a:solidFill>
                  <a:srgbClr val="000000"/>
                </a:solidFill>
                <a:latin typeface="Comic Sans MS" panose="030F0702030302020204" pitchFamily="66" charset="0"/>
              </a:rPr>
              <a:t>o The MEMS based device consists of two sets of </a:t>
            </a:r>
            <a:r>
              <a:rPr lang="en-US" sz="3200" dirty="0" smtClean="0">
                <a:solidFill>
                  <a:srgbClr val="000000"/>
                </a:solidFill>
                <a:latin typeface="Comic Sans MS" panose="030F0702030302020204" pitchFamily="66" charset="0"/>
              </a:rPr>
              <a:t> 	</a:t>
            </a:r>
            <a:r>
              <a:rPr lang="en-US" sz="3200" dirty="0" err="1" smtClean="0">
                <a:solidFill>
                  <a:srgbClr val="000000"/>
                </a:solidFill>
                <a:latin typeface="Comic Sans MS" panose="030F0702030302020204" pitchFamily="66" charset="0"/>
              </a:rPr>
              <a:t>epitaxially</a:t>
            </a:r>
            <a:r>
              <a:rPr lang="en-US" sz="3200" dirty="0" smtClean="0">
                <a:solidFill>
                  <a:srgbClr val="000000"/>
                </a:solidFill>
                <a:latin typeface="Comic Sans MS" panose="030F0702030302020204" pitchFamily="66" charset="0"/>
              </a:rPr>
              <a:t> </a:t>
            </a:r>
            <a:r>
              <a:rPr lang="en-US" sz="3200" dirty="0">
                <a:solidFill>
                  <a:srgbClr val="000000"/>
                </a:solidFill>
                <a:latin typeface="Comic Sans MS" panose="030F0702030302020204" pitchFamily="66" charset="0"/>
              </a:rPr>
              <a:t>grown semiconductor layers that form a </a:t>
            </a:r>
            <a:r>
              <a:rPr lang="en-US" sz="3200" dirty="0" smtClean="0">
                <a:solidFill>
                  <a:srgbClr val="000000"/>
                </a:solidFill>
                <a:latin typeface="Comic Sans MS" panose="030F0702030302020204" pitchFamily="66" charset="0"/>
              </a:rPr>
              <a:t>	single </a:t>
            </a:r>
            <a:r>
              <a:rPr lang="en-US" sz="3200" dirty="0">
                <a:solidFill>
                  <a:srgbClr val="000000"/>
                </a:solidFill>
                <a:latin typeface="Comic Sans MS" panose="030F0702030302020204" pitchFamily="66" charset="0"/>
              </a:rPr>
              <a:t>Fabry-Perot cavity. </a:t>
            </a:r>
          </a:p>
          <a:p>
            <a:pPr algn="just"/>
            <a:r>
              <a:rPr lang="en-US" sz="3200" dirty="0">
                <a:solidFill>
                  <a:srgbClr val="000000"/>
                </a:solidFill>
                <a:latin typeface="Comic Sans MS" panose="030F0702030302020204" pitchFamily="66" charset="0"/>
              </a:rPr>
              <a:t>o The device operation is based on allowing one of the two </a:t>
            </a:r>
            <a:r>
              <a:rPr lang="en-US" sz="3200" dirty="0" smtClean="0">
                <a:solidFill>
                  <a:srgbClr val="000000"/>
                </a:solidFill>
                <a:latin typeface="Comic Sans MS" panose="030F0702030302020204" pitchFamily="66" charset="0"/>
              </a:rPr>
              <a:t>	mirrors </a:t>
            </a:r>
            <a:r>
              <a:rPr lang="en-US" sz="3200" dirty="0">
                <a:solidFill>
                  <a:srgbClr val="000000"/>
                </a:solidFill>
                <a:latin typeface="Comic Sans MS" panose="030F0702030302020204" pitchFamily="66" charset="0"/>
              </a:rPr>
              <a:t>to be moved precisely by an actuator. This </a:t>
            </a:r>
            <a:r>
              <a:rPr lang="en-US" sz="3200" dirty="0" smtClean="0">
                <a:solidFill>
                  <a:srgbClr val="000000"/>
                </a:solidFill>
                <a:latin typeface="Comic Sans MS" panose="030F0702030302020204" pitchFamily="66" charset="0"/>
              </a:rPr>
              <a:t>	enables </a:t>
            </a:r>
            <a:r>
              <a:rPr lang="en-US" sz="3200" dirty="0">
                <a:solidFill>
                  <a:srgbClr val="000000"/>
                </a:solidFill>
                <a:latin typeface="Comic Sans MS" panose="030F0702030302020204" pitchFamily="66" charset="0"/>
              </a:rPr>
              <a:t>a change in the distance between the two </a:t>
            </a:r>
            <a:r>
              <a:rPr lang="en-US" sz="3200" dirty="0" smtClean="0">
                <a:solidFill>
                  <a:srgbClr val="000000"/>
                </a:solidFill>
                <a:latin typeface="Comic Sans MS" panose="030F0702030302020204" pitchFamily="66" charset="0"/>
              </a:rPr>
              <a:t>	cavity </a:t>
            </a:r>
            <a:r>
              <a:rPr lang="en-US" sz="3200" dirty="0">
                <a:solidFill>
                  <a:srgbClr val="000000"/>
                </a:solidFill>
                <a:latin typeface="Comic Sans MS" panose="030F0702030302020204" pitchFamily="66" charset="0"/>
              </a:rPr>
              <a:t>mirrors, thereby resulting in the selection of </a:t>
            </a:r>
            <a:r>
              <a:rPr lang="en-US" sz="3200" dirty="0" smtClean="0">
                <a:solidFill>
                  <a:srgbClr val="000000"/>
                </a:solidFill>
                <a:latin typeface="Comic Sans MS" panose="030F0702030302020204" pitchFamily="66" charset="0"/>
              </a:rPr>
              <a:t>	different </a:t>
            </a:r>
            <a:r>
              <a:rPr lang="en-US" sz="3200" dirty="0">
                <a:solidFill>
                  <a:srgbClr val="000000"/>
                </a:solidFill>
                <a:latin typeface="Comic Sans MS" panose="030F0702030302020204" pitchFamily="66" charset="0"/>
              </a:rPr>
              <a:t>wavelengths to be filtered. </a:t>
            </a:r>
          </a:p>
        </p:txBody>
      </p:sp>
    </p:spTree>
    <p:extLst>
      <p:ext uri="{BB962C8B-B14F-4D97-AF65-F5344CB8AC3E}">
        <p14:creationId xmlns:p14="http://schemas.microsoft.com/office/powerpoint/2010/main" val="1260966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title"/>
          </p:nvPr>
        </p:nvSpPr>
        <p:spPr>
          <a:xfrm>
            <a:off x="2141483" y="34158"/>
            <a:ext cx="7772400" cy="762000"/>
          </a:xfrm>
        </p:spPr>
        <p:txBody>
          <a:bodyPr/>
          <a:lstStyle/>
          <a:p>
            <a:r>
              <a:rPr lang="en-US" altLang="en-US" sz="3600" b="1" dirty="0" smtClean="0">
                <a:solidFill>
                  <a:srgbClr val="C00000"/>
                </a:solidFill>
                <a:latin typeface="Comic Sans MS" panose="030F0702030302020204" pitchFamily="66" charset="0"/>
              </a:rPr>
              <a:t>Wavelength Division Multiplexing</a:t>
            </a:r>
          </a:p>
        </p:txBody>
      </p:sp>
      <p:sp>
        <p:nvSpPr>
          <p:cNvPr id="7" name="Rectangle 7"/>
          <p:cNvSpPr txBox="1">
            <a:spLocks noChangeArrowheads="1"/>
          </p:cNvSpPr>
          <p:nvPr/>
        </p:nvSpPr>
        <p:spPr>
          <a:xfrm>
            <a:off x="451945" y="5065986"/>
            <a:ext cx="11151476" cy="998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dirty="0" smtClean="0">
                <a:latin typeface="Comic Sans MS" panose="030F0702030302020204" pitchFamily="66" charset="0"/>
              </a:rPr>
              <a:t>Passive/active devices are needed to combine, distribute, isolate and amplify optical power at different wavelengths </a:t>
            </a:r>
            <a:endParaRPr lang="en-CA" altLang="en-US" dirty="0">
              <a:latin typeface="Comic Sans MS" panose="030F0702030302020204" pitchFamily="66" charset="0"/>
            </a:endParaRPr>
          </a:p>
        </p:txBody>
      </p:sp>
      <p:pic>
        <p:nvPicPr>
          <p:cNvPr id="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70" y="1003737"/>
            <a:ext cx="10495426" cy="335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804702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36349" y="1078162"/>
            <a:ext cx="7151761" cy="4260241"/>
          </a:xfrm>
          <a:prstGeom prst="rect">
            <a:avLst/>
          </a:prstGeom>
        </p:spPr>
      </p:pic>
    </p:spTree>
    <p:extLst>
      <p:ext uri="{BB962C8B-B14F-4D97-AF65-F5344CB8AC3E}">
        <p14:creationId xmlns:p14="http://schemas.microsoft.com/office/powerpoint/2010/main" val="40828590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55" y="209933"/>
            <a:ext cx="11887199" cy="6494085"/>
          </a:xfrm>
          <a:prstGeom prst="rect">
            <a:avLst/>
          </a:prstGeom>
        </p:spPr>
        <p:txBody>
          <a:bodyPr wrap="square">
            <a:spAutoFit/>
          </a:bodyPr>
          <a:lstStyle/>
          <a:p>
            <a:pPr marL="457200" indent="-457200">
              <a:buFont typeface="Arial" panose="020B0604020202020204" pitchFamily="34" charset="0"/>
              <a:buChar char="•"/>
            </a:pPr>
            <a:r>
              <a:rPr lang="en-US" sz="3200" dirty="0" smtClean="0">
                <a:solidFill>
                  <a:srgbClr val="000000"/>
                </a:solidFill>
                <a:latin typeface="Comic Sans MS" panose="030F0702030302020204" pitchFamily="66" charset="0"/>
              </a:rPr>
              <a:t>Fiber </a:t>
            </a:r>
            <a:r>
              <a:rPr lang="en-US" sz="3200" dirty="0">
                <a:solidFill>
                  <a:srgbClr val="000000"/>
                </a:solidFill>
                <a:latin typeface="Comic Sans MS" panose="030F0702030302020204" pitchFamily="66" charset="0"/>
              </a:rPr>
              <a:t>Bragg gratings are wavelength selective reflective filters with steep spectral profiles as shown in Fig. </a:t>
            </a:r>
          </a:p>
          <a:p>
            <a:pPr marL="457200" indent="-457200">
              <a:buFont typeface="Arial" panose="020B0604020202020204" pitchFamily="34" charset="0"/>
              <a:buChar char="•"/>
            </a:pPr>
            <a:r>
              <a:rPr lang="en-US" sz="3200" dirty="0" smtClean="0">
                <a:solidFill>
                  <a:srgbClr val="000000"/>
                </a:solidFill>
                <a:latin typeface="Comic Sans MS" panose="030F0702030302020204" pitchFamily="66" charset="0"/>
              </a:rPr>
              <a:t>These </a:t>
            </a:r>
            <a:r>
              <a:rPr lang="en-US" sz="3200" dirty="0">
                <a:solidFill>
                  <a:srgbClr val="000000"/>
                </a:solidFill>
                <a:latin typeface="Comic Sans MS" panose="030F0702030302020204" pitchFamily="66" charset="0"/>
              </a:rPr>
              <a:t>filters involve a stretching and relaxation process </a:t>
            </a:r>
            <a:r>
              <a:rPr lang="en-US" sz="3200" dirty="0" smtClean="0">
                <a:solidFill>
                  <a:srgbClr val="000000"/>
                </a:solidFill>
                <a:latin typeface="Comic Sans MS" panose="030F0702030302020204" pitchFamily="66" charset="0"/>
              </a:rPr>
              <a:t>of </a:t>
            </a:r>
            <a:r>
              <a:rPr lang="en-US" sz="3200" dirty="0">
                <a:solidFill>
                  <a:srgbClr val="000000"/>
                </a:solidFill>
                <a:latin typeface="Comic Sans MS" panose="030F0702030302020204" pitchFamily="66" charset="0"/>
              </a:rPr>
              <a:t>the spacing in the fiber grating. </a:t>
            </a:r>
          </a:p>
          <a:p>
            <a:pPr marL="457200" indent="-457200">
              <a:buFont typeface="Arial" panose="020B0604020202020204" pitchFamily="34" charset="0"/>
              <a:buChar char="•"/>
            </a:pPr>
            <a:r>
              <a:rPr lang="en-US" sz="3200" dirty="0" smtClean="0">
                <a:solidFill>
                  <a:srgbClr val="000000"/>
                </a:solidFill>
                <a:latin typeface="Comic Sans MS" panose="030F0702030302020204" pitchFamily="66" charset="0"/>
              </a:rPr>
              <a:t>Since </a:t>
            </a:r>
            <a:r>
              <a:rPr lang="en-US" sz="3200" dirty="0">
                <a:solidFill>
                  <a:srgbClr val="000000"/>
                </a:solidFill>
                <a:latin typeface="Comic Sans MS" panose="030F0702030302020204" pitchFamily="66" charset="0"/>
              </a:rPr>
              <a:t>glass is a slightly stretchable medium, as an optical fiber is stretched with the grating inside of it, the spacing of the index perturbation and refractive index will change. </a:t>
            </a:r>
            <a:endParaRPr lang="en-US" sz="3200" dirty="0">
              <a:latin typeface="Comic Sans MS" panose="030F0702030302020204" pitchFamily="66" charset="0"/>
            </a:endParaRPr>
          </a:p>
          <a:p>
            <a:pPr marL="457200" indent="-457200">
              <a:buFont typeface="Arial" panose="020B0604020202020204" pitchFamily="34" charset="0"/>
              <a:buChar char="•"/>
            </a:pPr>
            <a:r>
              <a:rPr lang="en-US" sz="3200" dirty="0" smtClean="0">
                <a:latin typeface="Comic Sans MS" panose="030F0702030302020204" pitchFamily="66" charset="0"/>
              </a:rPr>
              <a:t>This </a:t>
            </a:r>
            <a:r>
              <a:rPr lang="en-US" sz="3200" dirty="0">
                <a:latin typeface="Comic Sans MS" panose="030F0702030302020204" pitchFamily="66" charset="0"/>
              </a:rPr>
              <a:t>process induces a change in the Bragg wavelength thereby changing the center wavelength of the filter. </a:t>
            </a:r>
          </a:p>
          <a:p>
            <a:pPr marL="457200" indent="-457200">
              <a:buFont typeface="Arial" panose="020B0604020202020204" pitchFamily="34" charset="0"/>
              <a:buChar char="•"/>
            </a:pPr>
            <a:r>
              <a:rPr lang="en-US" sz="3200" dirty="0" smtClean="0">
                <a:latin typeface="Comic Sans MS" panose="030F0702030302020204" pitchFamily="66" charset="0"/>
              </a:rPr>
              <a:t>Such </a:t>
            </a:r>
            <a:r>
              <a:rPr lang="en-US" sz="3200" dirty="0">
                <a:latin typeface="Comic Sans MS" panose="030F0702030302020204" pitchFamily="66" charset="0"/>
              </a:rPr>
              <a:t>optical fibers can be made for the S,C and L bands and for operation in the 1310nm region. </a:t>
            </a:r>
            <a:endParaRPr lang="en-US" sz="3200" dirty="0" smtClean="0">
              <a:latin typeface="Comic Sans MS" panose="030F0702030302020204" pitchFamily="66" charset="0"/>
            </a:endParaRPr>
          </a:p>
          <a:p>
            <a:pPr marL="457200" indent="-457200">
              <a:buFont typeface="Arial" panose="020B0604020202020204" pitchFamily="34" charset="0"/>
              <a:buChar char="•"/>
            </a:pPr>
            <a:r>
              <a:rPr lang="en-US" sz="3200" dirty="0" smtClean="0">
                <a:solidFill>
                  <a:srgbClr val="000000"/>
                </a:solidFill>
                <a:latin typeface="Comic Sans MS" panose="030F0702030302020204" pitchFamily="66" charset="0"/>
              </a:rPr>
              <a:t>The </a:t>
            </a:r>
            <a:r>
              <a:rPr lang="en-US" sz="3200" dirty="0">
                <a:solidFill>
                  <a:srgbClr val="000000"/>
                </a:solidFill>
                <a:latin typeface="Comic Sans MS" panose="030F0702030302020204" pitchFamily="66" charset="0"/>
              </a:rPr>
              <a:t>stretching can be done by thermo-mechanical, piezoelectric and stepper motor means as shown in </a:t>
            </a:r>
            <a:r>
              <a:rPr lang="en-US" sz="3200" dirty="0" smtClean="0">
                <a:solidFill>
                  <a:srgbClr val="000000"/>
                </a:solidFill>
                <a:latin typeface="Comic Sans MS" panose="030F0702030302020204" pitchFamily="66" charset="0"/>
              </a:rPr>
              <a:t>Fig.</a:t>
            </a:r>
            <a:endParaRPr lang="en-US" sz="32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400045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76594" y="304799"/>
            <a:ext cx="4492271" cy="5571063"/>
          </a:xfrm>
          <a:prstGeom prst="rect">
            <a:avLst/>
          </a:prstGeom>
        </p:spPr>
      </p:pic>
      <p:sp>
        <p:nvSpPr>
          <p:cNvPr id="5" name="Rectangle 4"/>
          <p:cNvSpPr/>
          <p:nvPr/>
        </p:nvSpPr>
        <p:spPr>
          <a:xfrm>
            <a:off x="903890" y="6122304"/>
            <a:ext cx="11214538" cy="461665"/>
          </a:xfrm>
          <a:prstGeom prst="rect">
            <a:avLst/>
          </a:prstGeom>
        </p:spPr>
        <p:txBody>
          <a:bodyPr wrap="square">
            <a:spAutoFit/>
          </a:bodyPr>
          <a:lstStyle/>
          <a:p>
            <a:r>
              <a:rPr lang="en-US" sz="2400" dirty="0">
                <a:solidFill>
                  <a:srgbClr val="000000"/>
                </a:solidFill>
                <a:latin typeface="Comic Sans MS" panose="030F0702030302020204" pitchFamily="66" charset="0"/>
              </a:rPr>
              <a:t>Fig. three methods for adjusting the wavelength of a tunable Bragg grating </a:t>
            </a:r>
            <a:endParaRPr lang="en-US" sz="2400" dirty="0">
              <a:latin typeface="Comic Sans MS" panose="030F0702030302020204" pitchFamily="66" charset="0"/>
            </a:endParaRPr>
          </a:p>
        </p:txBody>
      </p:sp>
    </p:spTree>
    <p:extLst>
      <p:ext uri="{BB962C8B-B14F-4D97-AF65-F5344CB8AC3E}">
        <p14:creationId xmlns:p14="http://schemas.microsoft.com/office/powerpoint/2010/main" val="1197880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593" y="181451"/>
            <a:ext cx="11845159" cy="6494085"/>
          </a:xfrm>
          <a:prstGeom prst="rect">
            <a:avLst/>
          </a:prstGeom>
        </p:spPr>
        <p:txBody>
          <a:bodyPr wrap="square">
            <a:spAutoFit/>
          </a:bodyPr>
          <a:lstStyle/>
          <a:p>
            <a:pPr marL="285750" indent="-285750" algn="just">
              <a:buFont typeface="Arial" panose="020B0604020202020204" pitchFamily="34" charset="0"/>
              <a:buChar char="•"/>
            </a:pPr>
            <a:r>
              <a:rPr lang="en-US" sz="3200" dirty="0" smtClean="0">
                <a:solidFill>
                  <a:srgbClr val="000000"/>
                </a:solidFill>
                <a:latin typeface="Comic Sans MS" panose="030F0702030302020204" pitchFamily="66" charset="0"/>
              </a:rPr>
              <a:t>The </a:t>
            </a:r>
            <a:r>
              <a:rPr lang="en-US" sz="3200" dirty="0">
                <a:solidFill>
                  <a:srgbClr val="000000"/>
                </a:solidFill>
                <a:latin typeface="Comic Sans MS" panose="030F0702030302020204" pitchFamily="66" charset="0"/>
              </a:rPr>
              <a:t>thermo-mechanical method use a bimetal differential expansion element which changes its shape as its temperature varies</a:t>
            </a:r>
            <a:r>
              <a:rPr lang="en-US" sz="3200" dirty="0" smtClean="0">
                <a:solidFill>
                  <a:srgbClr val="000000"/>
                </a:solidFill>
                <a:latin typeface="Comic Sans MS" panose="030F0702030302020204" pitchFamily="66" charset="0"/>
              </a:rPr>
              <a:t>. This </a:t>
            </a:r>
            <a:r>
              <a:rPr lang="en-US" sz="3200" dirty="0">
                <a:solidFill>
                  <a:srgbClr val="000000"/>
                </a:solidFill>
                <a:latin typeface="Comic Sans MS" panose="030F0702030302020204" pitchFamily="66" charset="0"/>
              </a:rPr>
              <a:t>method is expensive but it is slow, takes time to stabilize and has limited tuning range. </a:t>
            </a:r>
          </a:p>
          <a:p>
            <a:pPr marL="285750" indent="-285750" algn="just">
              <a:buFont typeface="Arial" panose="020B0604020202020204" pitchFamily="34" charset="0"/>
              <a:buChar char="•"/>
            </a:pPr>
            <a:r>
              <a:rPr lang="en-US" sz="3200" dirty="0" smtClean="0">
                <a:solidFill>
                  <a:srgbClr val="000000"/>
                </a:solidFill>
                <a:latin typeface="Comic Sans MS" panose="030F0702030302020204" pitchFamily="66" charset="0"/>
              </a:rPr>
              <a:t>The </a:t>
            </a:r>
            <a:r>
              <a:rPr lang="en-US" sz="3200" dirty="0">
                <a:solidFill>
                  <a:srgbClr val="000000"/>
                </a:solidFill>
                <a:latin typeface="Comic Sans MS" panose="030F0702030302020204" pitchFamily="66" charset="0"/>
              </a:rPr>
              <a:t>piezoelectric techniques use a material that changes its length when a voltage is applied. Although this method provides precise wavelength resolution, it is more expensive, complex to implement and has limited tuning range. </a:t>
            </a:r>
          </a:p>
          <a:p>
            <a:pPr marL="285750" indent="-285750" algn="just">
              <a:buFont typeface="Arial" panose="020B0604020202020204" pitchFamily="34" charset="0"/>
              <a:buChar char="•"/>
            </a:pPr>
            <a:r>
              <a:rPr lang="en-US" sz="3200" dirty="0" smtClean="0">
                <a:solidFill>
                  <a:srgbClr val="000000"/>
                </a:solidFill>
                <a:latin typeface="Comic Sans MS" panose="030F0702030302020204" pitchFamily="66" charset="0"/>
              </a:rPr>
              <a:t>The </a:t>
            </a:r>
            <a:r>
              <a:rPr lang="en-US" sz="3200" dirty="0">
                <a:solidFill>
                  <a:srgbClr val="000000"/>
                </a:solidFill>
                <a:latin typeface="Comic Sans MS" panose="030F0702030302020204" pitchFamily="66" charset="0"/>
              </a:rPr>
              <a:t>stepper motor method changes the length of the fiber grating by pulling or relaxing one end of the structure. It has a moderate cost, is reliable, and has reasonable tuning speed. </a:t>
            </a:r>
          </a:p>
        </p:txBody>
      </p:sp>
    </p:spTree>
    <p:extLst>
      <p:ext uri="{BB962C8B-B14F-4D97-AF65-F5344CB8AC3E}">
        <p14:creationId xmlns:p14="http://schemas.microsoft.com/office/powerpoint/2010/main" val="1875963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648607" y="0"/>
            <a:ext cx="7793038" cy="1219200"/>
          </a:xfrm>
        </p:spPr>
        <p:txBody>
          <a:bodyPr>
            <a:normAutofit/>
          </a:bodyPr>
          <a:lstStyle/>
          <a:p>
            <a:r>
              <a:rPr lang="en-US" altLang="zh-CN" sz="4200" b="1" dirty="0" smtClean="0">
                <a:solidFill>
                  <a:srgbClr val="C00000"/>
                </a:solidFill>
                <a:latin typeface="Comic Sans MS" panose="030F0702030302020204" pitchFamily="66" charset="0"/>
              </a:rPr>
              <a:t>WDM, CWDM and DWDM</a:t>
            </a:r>
            <a:endParaRPr lang="zh-CN" altLang="en-US" sz="4200" dirty="0" smtClean="0">
              <a:solidFill>
                <a:srgbClr val="C00000"/>
              </a:solidFill>
              <a:latin typeface="Comic Sans MS" panose="030F0702030302020204" pitchFamily="66" charset="0"/>
            </a:endParaRPr>
          </a:p>
        </p:txBody>
      </p:sp>
      <p:sp>
        <p:nvSpPr>
          <p:cNvPr id="5" name="Rectangle 3"/>
          <p:cNvSpPr txBox="1">
            <a:spLocks noChangeArrowheads="1"/>
          </p:cNvSpPr>
          <p:nvPr/>
        </p:nvSpPr>
        <p:spPr>
          <a:xfrm>
            <a:off x="273268" y="1329559"/>
            <a:ext cx="11561379" cy="473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3200" dirty="0" smtClean="0">
                <a:latin typeface="Comic Sans MS" panose="030F0702030302020204" pitchFamily="66" charset="0"/>
              </a:rPr>
              <a:t>WDM technology uses multiple wavelengths to transmit information over a single fiber</a:t>
            </a:r>
          </a:p>
          <a:p>
            <a:pPr algn="just"/>
            <a:endParaRPr lang="en-US" altLang="zh-CN" sz="3200" dirty="0" smtClean="0">
              <a:latin typeface="Comic Sans MS" panose="030F0702030302020204" pitchFamily="66" charset="0"/>
            </a:endParaRPr>
          </a:p>
          <a:p>
            <a:pPr algn="just"/>
            <a:r>
              <a:rPr lang="en-US" altLang="zh-CN" sz="3200" dirty="0" smtClean="0">
                <a:latin typeface="Comic Sans MS" panose="030F0702030302020204" pitchFamily="66" charset="0"/>
              </a:rPr>
              <a:t>Coarse WDM </a:t>
            </a:r>
            <a:r>
              <a:rPr lang="en-US" altLang="zh-CN" sz="3200" dirty="0" smtClean="0">
                <a:solidFill>
                  <a:srgbClr val="CC0000"/>
                </a:solidFill>
                <a:latin typeface="Comic Sans MS" panose="030F0702030302020204" pitchFamily="66" charset="0"/>
              </a:rPr>
              <a:t>(CWDM)</a:t>
            </a:r>
            <a:r>
              <a:rPr lang="en-US" altLang="zh-CN" sz="3200" dirty="0" smtClean="0">
                <a:latin typeface="Comic Sans MS" panose="030F0702030302020204" pitchFamily="66" charset="0"/>
              </a:rPr>
              <a:t> has wider channel spacing (20 nm) – low cost</a:t>
            </a:r>
          </a:p>
          <a:p>
            <a:pPr algn="just"/>
            <a:endParaRPr lang="en-US" altLang="zh-CN" sz="3200" dirty="0" smtClean="0">
              <a:latin typeface="Comic Sans MS" panose="030F0702030302020204" pitchFamily="66" charset="0"/>
            </a:endParaRPr>
          </a:p>
          <a:p>
            <a:pPr algn="just"/>
            <a:r>
              <a:rPr lang="en-US" altLang="zh-CN" sz="3200" dirty="0" smtClean="0">
                <a:latin typeface="Comic Sans MS" panose="030F0702030302020204" pitchFamily="66" charset="0"/>
              </a:rPr>
              <a:t>Dense WDM </a:t>
            </a:r>
            <a:r>
              <a:rPr lang="en-US" altLang="zh-CN" sz="3200" dirty="0" smtClean="0">
                <a:solidFill>
                  <a:srgbClr val="CC0000"/>
                </a:solidFill>
                <a:latin typeface="Comic Sans MS" panose="030F0702030302020204" pitchFamily="66" charset="0"/>
              </a:rPr>
              <a:t>(DWDM)</a:t>
            </a:r>
            <a:r>
              <a:rPr lang="en-US" altLang="zh-CN" sz="3200" dirty="0" smtClean="0">
                <a:latin typeface="Comic Sans MS" panose="030F0702030302020204" pitchFamily="66" charset="0"/>
              </a:rPr>
              <a:t> has dense channel spacing (0.8 nm) which allows simultaneous transmission of 16+ wavelengths – high capacity</a:t>
            </a:r>
          </a:p>
          <a:p>
            <a:pPr algn="just"/>
            <a:endParaRPr lang="zh-CN" altLang="en-US" sz="3200" dirty="0">
              <a:latin typeface="Comic Sans MS" panose="030F0702030302020204" pitchFamily="66" charset="0"/>
            </a:endParaRPr>
          </a:p>
        </p:txBody>
      </p:sp>
    </p:spTree>
    <p:extLst>
      <p:ext uri="{BB962C8B-B14F-4D97-AF65-F5344CB8AC3E}">
        <p14:creationId xmlns:p14="http://schemas.microsoft.com/office/powerpoint/2010/main" val="153059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title"/>
          </p:nvPr>
        </p:nvSpPr>
        <p:spPr>
          <a:xfrm>
            <a:off x="3081338" y="94430"/>
            <a:ext cx="7886700" cy="623887"/>
          </a:xfrm>
        </p:spPr>
        <p:txBody>
          <a:bodyPr>
            <a:noAutofit/>
          </a:bodyPr>
          <a:lstStyle/>
          <a:p>
            <a:r>
              <a:rPr lang="en-US" altLang="en-US" sz="4200" b="1" dirty="0" smtClean="0">
                <a:solidFill>
                  <a:srgbClr val="C00000"/>
                </a:solidFill>
                <a:latin typeface="Comic Sans MS" panose="030F0702030302020204" pitchFamily="66" charset="0"/>
              </a:rPr>
              <a:t>WDM and DWDM</a:t>
            </a:r>
            <a:endParaRPr lang="en-CA" altLang="en-US" sz="4200" b="1" dirty="0" smtClean="0">
              <a:solidFill>
                <a:srgbClr val="C00000"/>
              </a:solidFill>
              <a:latin typeface="Comic Sans MS" panose="030F0702030302020204" pitchFamily="66" charset="0"/>
            </a:endParaRPr>
          </a:p>
        </p:txBody>
      </p:sp>
      <p:sp>
        <p:nvSpPr>
          <p:cNvPr id="5" name="Rectangle 4"/>
          <p:cNvSpPr txBox="1">
            <a:spLocks noChangeArrowheads="1"/>
          </p:cNvSpPr>
          <p:nvPr/>
        </p:nvSpPr>
        <p:spPr>
          <a:xfrm>
            <a:off x="381000" y="1219200"/>
            <a:ext cx="11632324" cy="5257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CA" altLang="en-US" dirty="0" smtClean="0">
                <a:latin typeface="Comic Sans MS" panose="030F0702030302020204" pitchFamily="66" charset="0"/>
              </a:rPr>
              <a:t>First WDM networks used </a:t>
            </a:r>
            <a:r>
              <a:rPr lang="en-US" altLang="en-US" dirty="0" smtClean="0">
                <a:latin typeface="Comic Sans MS" panose="030F0702030302020204" pitchFamily="66" charset="0"/>
              </a:rPr>
              <a:t>just </a:t>
            </a:r>
            <a:r>
              <a:rPr lang="en-CA" altLang="en-US" dirty="0" smtClean="0">
                <a:latin typeface="Comic Sans MS" panose="030F0702030302020204" pitchFamily="66" charset="0"/>
              </a:rPr>
              <a:t>two wavelengths</a:t>
            </a:r>
            <a:r>
              <a:rPr lang="en-US" altLang="en-US" dirty="0" smtClean="0">
                <a:latin typeface="Comic Sans MS" panose="030F0702030302020204" pitchFamily="66" charset="0"/>
              </a:rPr>
              <a:t>,</a:t>
            </a:r>
            <a:r>
              <a:rPr lang="en-CA" altLang="en-US" dirty="0" smtClean="0">
                <a:latin typeface="Comic Sans MS" panose="030F0702030302020204" pitchFamily="66" charset="0"/>
              </a:rPr>
              <a:t> 1310 nm and</a:t>
            </a:r>
            <a:r>
              <a:rPr lang="en-US" altLang="en-US" dirty="0" smtClean="0">
                <a:latin typeface="Comic Sans MS" panose="030F0702030302020204" pitchFamily="66" charset="0"/>
              </a:rPr>
              <a:t> </a:t>
            </a:r>
            <a:r>
              <a:rPr lang="en-CA" altLang="en-US" dirty="0" smtClean="0">
                <a:latin typeface="Comic Sans MS" panose="030F0702030302020204" pitchFamily="66" charset="0"/>
              </a:rPr>
              <a:t>1550 nm</a:t>
            </a:r>
          </a:p>
          <a:p>
            <a:pPr algn="just"/>
            <a:r>
              <a:rPr lang="en-CA" altLang="en-US" dirty="0" smtClean="0">
                <a:solidFill>
                  <a:srgbClr val="0000FF"/>
                </a:solidFill>
                <a:latin typeface="Comic Sans MS" panose="030F0702030302020204" pitchFamily="66" charset="0"/>
              </a:rPr>
              <a:t>Today's DWDM systems utilize 16, 32,64,128 or more wavelengths in the 1550 nm window</a:t>
            </a:r>
          </a:p>
          <a:p>
            <a:pPr algn="just"/>
            <a:r>
              <a:rPr lang="en-CA" altLang="en-US" dirty="0" smtClean="0">
                <a:latin typeface="Comic Sans MS" panose="030F0702030302020204" pitchFamily="66" charset="0"/>
              </a:rPr>
              <a:t>Each of these wavelength provide an independent channel (Ex: each may transmit 10 Gb/s digital or SCMA analog) </a:t>
            </a:r>
          </a:p>
          <a:p>
            <a:pPr algn="just"/>
            <a:r>
              <a:rPr lang="en-CA" altLang="en-US" dirty="0" smtClean="0">
                <a:solidFill>
                  <a:srgbClr val="0000FF"/>
                </a:solidFill>
                <a:latin typeface="Comic Sans MS" panose="030F0702030302020204" pitchFamily="66" charset="0"/>
              </a:rPr>
              <a:t>The range of standardized channel grids includes 50, 100, 200 and 1000 GHz spacing</a:t>
            </a:r>
            <a:endParaRPr lang="en-US" altLang="en-US" dirty="0" smtClean="0">
              <a:solidFill>
                <a:srgbClr val="0000FF"/>
              </a:solidFill>
              <a:latin typeface="Comic Sans MS" panose="030F0702030302020204" pitchFamily="66" charset="0"/>
            </a:endParaRPr>
          </a:p>
          <a:p>
            <a:pPr algn="just"/>
            <a:r>
              <a:rPr lang="en-CA" altLang="en-US" dirty="0" smtClean="0">
                <a:latin typeface="Comic Sans MS" panose="030F0702030302020204" pitchFamily="66" charset="0"/>
              </a:rPr>
              <a:t>Wavelength spacing practically depends on: </a:t>
            </a:r>
          </a:p>
          <a:p>
            <a:pPr lvl="1" algn="just"/>
            <a:r>
              <a:rPr lang="en-CA" altLang="en-US" dirty="0" smtClean="0">
                <a:latin typeface="Comic Sans MS" panose="030F0702030302020204" pitchFamily="66" charset="0"/>
              </a:rPr>
              <a:t>laser linewidth </a:t>
            </a:r>
          </a:p>
          <a:p>
            <a:pPr lvl="1" algn="just"/>
            <a:r>
              <a:rPr lang="en-CA" altLang="en-US" dirty="0" smtClean="0">
                <a:latin typeface="Comic Sans MS" panose="030F0702030302020204" pitchFamily="66" charset="0"/>
              </a:rPr>
              <a:t>optical filter bandwidth</a:t>
            </a:r>
            <a:endParaRPr lang="en-CA" altLang="en-US" dirty="0">
              <a:latin typeface="Comic Sans MS" panose="030F0702030302020204" pitchFamily="66" charset="0"/>
            </a:endParaRPr>
          </a:p>
        </p:txBody>
      </p:sp>
    </p:spTree>
    <p:extLst>
      <p:ext uri="{BB962C8B-B14F-4D97-AF65-F5344CB8AC3E}">
        <p14:creationId xmlns:p14="http://schemas.microsoft.com/office/powerpoint/2010/main" val="4123632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053255" y="0"/>
            <a:ext cx="4503683" cy="914400"/>
          </a:xfrm>
        </p:spPr>
        <p:txBody>
          <a:bodyPr/>
          <a:lstStyle/>
          <a:p>
            <a:r>
              <a:rPr lang="en-US" altLang="en-US" b="1">
                <a:solidFill>
                  <a:srgbClr val="C00000"/>
                </a:solidFill>
                <a:latin typeface="Comic Sans MS" panose="030F0702030302020204" pitchFamily="66" charset="0"/>
              </a:rPr>
              <a:t>DWDM System</a:t>
            </a:r>
          </a:p>
        </p:txBody>
      </p:sp>
      <p:pic>
        <p:nvPicPr>
          <p:cNvPr id="5" name="Picture 5" descr="[DWDM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221" y="1087821"/>
            <a:ext cx="8153400" cy="426085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6"/>
          <p:cNvSpPr txBox="1">
            <a:spLocks noChangeArrowheads="1"/>
          </p:cNvSpPr>
          <p:nvPr/>
        </p:nvSpPr>
        <p:spPr bwMode="auto">
          <a:xfrm>
            <a:off x="2351690" y="6001407"/>
            <a:ext cx="6248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dirty="0">
                <a:solidFill>
                  <a:srgbClr val="0000FF"/>
                </a:solidFill>
                <a:latin typeface="Comic Sans MS" panose="030F0702030302020204" pitchFamily="66" charset="0"/>
              </a:rPr>
              <a:t>Block Diagram of DWDM System</a:t>
            </a:r>
          </a:p>
        </p:txBody>
      </p:sp>
    </p:spTree>
    <p:extLst>
      <p:ext uri="{BB962C8B-B14F-4D97-AF65-F5344CB8AC3E}">
        <p14:creationId xmlns:p14="http://schemas.microsoft.com/office/powerpoint/2010/main" val="2203796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3234</Words>
  <Application>Microsoft Office PowerPoint</Application>
  <PresentationFormat>Widescreen</PresentationFormat>
  <Paragraphs>298</Paragraphs>
  <Slides>63</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7" baseType="lpstr">
      <vt:lpstr>MS PGothic</vt:lpstr>
      <vt:lpstr>Arial</vt:lpstr>
      <vt:lpstr>Calibri</vt:lpstr>
      <vt:lpstr>Calibri Light</vt:lpstr>
      <vt:lpstr>Cambria Math</vt:lpstr>
      <vt:lpstr>Comic Sans MS</vt:lpstr>
      <vt:lpstr>等线</vt:lpstr>
      <vt:lpstr>等线 Light</vt:lpstr>
      <vt:lpstr>Marlett</vt:lpstr>
      <vt:lpstr>Symbol</vt:lpstr>
      <vt:lpstr>Times New Roman</vt:lpstr>
      <vt:lpstr>Wingdings</vt:lpstr>
      <vt:lpstr>Office Theme</vt:lpstr>
      <vt:lpstr>Equation</vt:lpstr>
      <vt:lpstr>PowerPoint Presentation</vt:lpstr>
      <vt:lpstr>PowerPoint Presentation</vt:lpstr>
      <vt:lpstr>Why WDM?</vt:lpstr>
      <vt:lpstr>Wavelength Division Multiplexing</vt:lpstr>
      <vt:lpstr>TDM Vs WDM</vt:lpstr>
      <vt:lpstr>Wavelength Division Multiplexing</vt:lpstr>
      <vt:lpstr>WDM, CWDM and DWDM</vt:lpstr>
      <vt:lpstr>WDM and DWDM</vt:lpstr>
      <vt:lpstr>DWDM System</vt:lpstr>
      <vt:lpstr>DWDM Components</vt:lpstr>
      <vt:lpstr>ITU-T Standard Transmission DWDM windows</vt:lpstr>
      <vt:lpstr>Principles of DWDM</vt:lpstr>
      <vt:lpstr>Nortel OPTERA 640 System</vt:lpstr>
      <vt:lpstr> DWDM Limitations</vt:lpstr>
      <vt:lpstr>Optical Couplers</vt:lpstr>
      <vt:lpstr>PowerPoint Presentation</vt:lpstr>
      <vt:lpstr>The 2  2 Fiber Coupler</vt:lpstr>
      <vt:lpstr>Performance Parameters</vt:lpstr>
      <vt:lpstr>PowerPoint Presentation</vt:lpstr>
      <vt:lpstr>Example Coupler Performance </vt:lpstr>
      <vt:lpstr>PowerPoint Presentation</vt:lpstr>
      <vt:lpstr>Star Couplers</vt:lpstr>
      <vt:lpstr>Fibre Star Coupler</vt:lpstr>
      <vt:lpstr>Star Coupler - 8 X 8</vt:lpstr>
      <vt:lpstr>Star Coupler - 8 X 8 - contd.</vt:lpstr>
      <vt:lpstr>Star Couplers</vt:lpstr>
      <vt:lpstr>Basic Star Coupler</vt:lpstr>
      <vt:lpstr>Fused-Biconical coupler OR Directional coupler </vt:lpstr>
      <vt:lpstr>Fused Biconical Tapered Coupler</vt:lpstr>
      <vt:lpstr>N  N Star Coupler</vt:lpstr>
      <vt:lpstr>Coupler Characteristics</vt:lpstr>
      <vt:lpstr>PowerPoint Presentation</vt:lpstr>
      <vt:lpstr>Splitters</vt:lpstr>
      <vt:lpstr>Coupler + Splitter - Applications</vt:lpstr>
      <vt:lpstr>Optical Isolators</vt:lpstr>
      <vt:lpstr>Isolators </vt:lpstr>
      <vt:lpstr>Optical Circulators</vt:lpstr>
      <vt:lpstr>Isolator and Circulator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Sathiyan Samikannu</dc:creator>
  <cp:lastModifiedBy>Sathiyan Samikannu</cp:lastModifiedBy>
  <cp:revision>19</cp:revision>
  <dcterms:created xsi:type="dcterms:W3CDTF">2019-10-11T00:33:23Z</dcterms:created>
  <dcterms:modified xsi:type="dcterms:W3CDTF">2019-10-11T05:51:29Z</dcterms:modified>
</cp:coreProperties>
</file>